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notesSlide5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5.xml" ContentType="application/vnd.openxmlformats-officedocument.presentationml.notesSlide+xml"/>
  <Override PartName="/ppt/_rels/presentation.xml.rels" ContentType="application/vnd.openxmlformats-package.relationships+xml"/>
  <Override PartName="/ppt/media/image26.png" ContentType="image/png"/>
  <Override PartName="/ppt/media/image23.png" ContentType="image/png"/>
  <Override PartName="/ppt/media/image22.png" ContentType="image/png"/>
  <Override PartName="/ppt/media/image21.jpeg" ContentType="image/jpeg"/>
  <Override PartName="/ppt/media/image2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30.png" ContentType="image/png"/>
  <Override PartName="/ppt/media/image25.png" ContentType="image/png"/>
  <Override PartName="/ppt/media/image19.jpeg" ContentType="image/jpeg"/>
  <Override PartName="/ppt/media/image2.png" ContentType="image/png"/>
  <Override PartName="/ppt/media/image32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49.png" ContentType="image/png"/>
  <Override PartName="/ppt/media/image12.png" ContentType="image/png"/>
  <Override PartName="/ppt/media/image20.jpeg" ContentType="image/jpe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14.wmf" ContentType="image/x-wmf"/>
  <Override PartName="/ppt/media/image35.png" ContentType="image/png"/>
  <Override PartName="/ppt/media/image5.png" ContentType="image/png"/>
  <Override PartName="/ppt/media/image38.png" ContentType="image/png"/>
  <Override PartName="/ppt/media/image8.jpeg" ContentType="image/jpeg"/>
  <Override PartName="/ppt/media/image28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38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8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57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1.xml.rels" ContentType="application/vnd.openxmlformats-package.relationships+xml"/>
  <Override PartName="/ppt/slides/_rels/slide56.xml.rels" ContentType="application/vnd.openxmlformats-package.relationships+xml"/>
  <Override PartName="/ppt/slides/_rels/slide6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dt" idx="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 type="ftr" idx="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0" name="PlaceHolder 6"/>
          <p:cNvSpPr>
            <a:spLocks noGrp="1"/>
          </p:cNvSpPr>
          <p:nvPr>
            <p:ph type="sldNum" idx="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5CEC605-8FA7-4611-824D-9DDEABA74A5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E52021-D835-4315-BC2E-901B07946581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 – Network Components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1.2.1– Host Roles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ED462A-B0D3-40EC-9822-62D92FBA0C9E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3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 – Network Components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1.2.2 – Peer-to-Peer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4AA1AF-A2CE-48C7-AE04-C490DE947AAF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 – Network Components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1.2.3 – End Devices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 – Network Components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1.2.4 – </a:t>
            </a:r>
            <a:r>
              <a:rPr b="0" lang="en-US" sz="2000" spc="-1" strike="noStrike">
                <a:latin typeface="Arial"/>
                <a:ea typeface="ＭＳ Ｐゴシック"/>
              </a:rPr>
              <a:t>Intermediary Network Devices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29EA84-1321-4878-84F2-BF827DEA9BD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3D83CE-1B07-4262-B642-6CE37D168B39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 – Network Components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1.2.5 – </a:t>
            </a:r>
            <a:r>
              <a:rPr b="0" lang="en-US" sz="2000" spc="-1" strike="noStrike">
                <a:latin typeface="Arial"/>
                <a:ea typeface="ＭＳ Ｐゴシック"/>
              </a:rPr>
              <a:t>Network Media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ＭＳ Ｐゴシック"/>
              </a:rPr>
              <a:t>1.2.6 – Check Your Understanding – Network Components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Representations and Topologies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E0FF79-E5B2-45EB-95E0-88219E8B128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Representations and Topologies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1.3.1 – Network Representations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9A88BAB-7AC6-4C89-91D4-88BEB32FE8C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https://www.open.edu/openlearn/mod/oucontent/view.php?id=84405&amp;section=_unit5.1.11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1.3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Representations and Topologies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1.3.2 – Topology Diagrams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ＭＳ Ｐゴシック"/>
              </a:rPr>
              <a:t>1.3.3 – Check Your Understanding – Network Representation and Topologies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3CD535-2F01-41D3-A43F-39D7BB4AC55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1.4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Common Types of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8D4B922-F4D2-44AE-8EB1-A223713A43C0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1.4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Common Types of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1.4.1 – Networks of Many Sizes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3ED4DE-CBBC-45B2-AEEA-2C514B2D32F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Cisco Networking Academy Program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Introduction to Networks v7.0 (ITN)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Module 1: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23DE41-5D52-4654-BE33-3B6060B92F7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A308C5-46AC-4C9B-A125-BBE82586F5FC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6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1.4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Common Types of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1.4.2 – LANs and WANs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1.4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Common Types of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1.4.2 – LANs and WANs (cont.)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F2F6C1-34FC-45DB-96D4-D9001E211D0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1.4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Common Types of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1.4.3 – The Internet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DD8206F-B7B8-4059-9B53-F0525600628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1.4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Common Types of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1.4.4 – Intranets and Extranets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ＭＳ Ｐゴシック"/>
              </a:rPr>
              <a:t>1.4.5 – Check Your Understanding – Common Types of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246033-D05A-4D24-9EF5-C26581BA14F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Internet Connections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539DB5-2338-477B-953E-6026A9CF113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Internet Connections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1.5.1 – Internet Access Technologies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9FF6AB-32AF-4EBE-86F3-0C2A0694432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Internet Connections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1.5.2 – Home and Small Office Internet Connections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54A0B11-E381-44FE-9066-8260BEC26C5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Internet Connections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1.5.3 – Businesses Internet Connections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50F12A-3B4E-45D4-BF17-0C04F8E8D28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Internet Connections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1.5.5 – The Converging Network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C24743-B619-45B0-8F30-078C686B4CA1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1.5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Internet Connections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1.5.5 – The Converging Network (Cont.)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84DA66-EC18-4FA7-82C0-6D6CC5FA86D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Rectangle 11"/>
          <p:cNvSpPr/>
          <p:nvPr/>
        </p:nvSpPr>
        <p:spPr>
          <a:xfrm>
            <a:off x="5929200" y="8680320"/>
            <a:ext cx="8121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8720" rIns="18720" tIns="0" bIns="0" anchor="b">
            <a:noAutofit/>
          </a:bodyPr>
          <a:p>
            <a:pPr algn="r">
              <a:lnSpc>
                <a:spcPct val="100000"/>
              </a:lnSpc>
              <a:buNone/>
            </a:pPr>
            <a:fld id="{DB5D2DE5-F481-4F83-8033-5369FA2449DD}" type="slidenum">
              <a:rPr b="0" lang="en-US" sz="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61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1.0.2 – What will I learn to do in this module?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1.6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Reliable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9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E9A999-A4E4-4BA3-BD4F-2BE892288A8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1.6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Reliable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1.6.1 – Network Architecture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8FE90A-E50A-4892-92D8-2BE9993B760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1.6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Reliable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1.6.2 – Fault Tolerance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304D3F-2D85-452A-83DC-563C79A92E56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1.6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Reliable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1.6.3 – Scalability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8424E2D-CE2B-441D-BC54-27C6698818D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1.6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Reliable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1.6.4 – Quality of Service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C0461D1-1FF1-4BB4-91E4-FD8D28E27F0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1.6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Reliable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1.6.5 – Network Security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ＭＳ Ｐゴシック"/>
              </a:rPr>
              <a:t>1.6.6 – Check Your Understanding – Reliable Networks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A0A2B1-AB73-4F40-8FD2-A1A47F33899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B8118A3-BC9E-4042-8EC1-60A5F614C39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1.7.1 – Recent Trends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0C3A63-5A12-4EA3-9F1F-E07E85AB657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1.7.2 – Bring Your Own Device (BYOD)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2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D0B6C6-6263-4B68-9665-AA4B565A5869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1.7.3 – Online Collaboration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2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9D5C52-7DA8-4348-8BE4-BE1052C2827C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3B48F5-707B-4DDE-A741-ACE8AC0BD9E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1.7.4 – Video Communication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DF480C-4430-4E7D-A9A3-14993329DDD7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1.7.6 – Cloud Computing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1C6349-685F-4ECC-8E09-747A75F1AEC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1.7.6 – Cloud Computing (Cont.)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123D59-F451-432F-907F-0FD2BD9F812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1.7.7 – Technology Trends in the Home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E501669-C42B-48AC-AD4F-C59961E09533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1.7.8 – Powerline Networking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EB6BC33-A057-4404-8954-B264ED9AEF1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1.7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1.7.9 – Wireless Broadband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ＭＳ Ｐゴシック"/>
              </a:rPr>
              <a:t>1.7.10 – Check Your Understanding – Network Trends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77CBE7-84C0-4EF1-BBA5-340CDB353392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1.8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Security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44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A9410B0-A39D-40F9-B8CA-0B0EE1A5F50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1.8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Security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1.8.1 – Security Threats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47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D0ED2D-6F45-4E9C-A4FF-36404C0A06AF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1.8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Security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1.8.1 – Security Threats (Cont.)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50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E29ECB-0E6F-49B2-82F9-10F57641889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1.8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Security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1.8.2 – Security Solutions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B36F5E-DD86-4784-B12D-B1A12E47281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1.8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Network Security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1.8.2 – Security Solutions (Cont.)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  <a:ea typeface="ＭＳ Ｐゴシック"/>
              </a:rPr>
              <a:t>1.8.3 – Check Your Understanding – Network Security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44235C-9BEF-47CB-99EE-C4114F6E847B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1.9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The IT Professional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759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78A5F0-FB22-46E1-B896-CF39001264F4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1.9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The IT Professional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1.9.1 – CCNA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Diagram from https://newsroom.cisco.com/press-release-content?type=webcontent&amp;articleId=1993077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9082D4-FA35-42EA-BB87-071ED10CB388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1.9 – </a:t>
            </a:r>
            <a:r>
              <a:rPr b="0" lang="en-US" sz="12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The IT Professional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1.9.2 – Networking Jobs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527D75-F4D1-468A-95E7-B83C4EE2A27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1.10 – </a:t>
            </a:r>
            <a:r>
              <a:rPr b="0" lang="en-US" sz="2000" spc="-1" strike="noStrike">
                <a:solidFill>
                  <a:srgbClr val="999999"/>
                </a:solidFill>
                <a:latin typeface="Arial"/>
                <a:ea typeface="ＭＳ Ｐゴシック"/>
              </a:rPr>
              <a:t>Module Practice and Quiz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BA2B06-6FEA-423B-81CE-23A59783F895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latin typeface="Arial"/>
              </a:rPr>
              <a:t>1.1 – Networks Affect Our Lives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62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A368F2-2B89-42BD-B537-96224BE6D55E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153867-76AF-43D5-B69D-766A6D22B03D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26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2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1.1 – Networks Affect our Lives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1.1.1 – </a:t>
            </a:r>
            <a:r>
              <a:rPr b="0" lang="en-US" sz="2000" spc="-1" strike="noStrike">
                <a:latin typeface="Arial"/>
                <a:ea typeface="ＭＳ Ｐゴシック"/>
              </a:rPr>
              <a:t>Networks Connect Us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8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754F34C-EC04-4A54-92F9-5C921C94B19A}" type="slidenum">
              <a:rPr b="0" lang="en-US" sz="8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800" spc="-1" strike="noStrike">
              <a:latin typeface="Times New Roman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3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1.1 – Networks Affect our Lives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  <a:ea typeface="ＭＳ Ｐゴシック"/>
              </a:rPr>
              <a:t>1.1.3 No Boundaries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 – Networking Today</a:t>
            </a:r>
            <a:endParaRPr b="0" lang="en-US" sz="1200" spc="-1" strike="noStrike">
              <a:latin typeface="Arial"/>
            </a:endParaRPr>
          </a:p>
          <a:p>
            <a:pPr marL="216000" indent="-21600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1.2 – Network Components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28682E-ACF3-4E94-A9C6-00F4C683625A}" type="slidenum"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D38CF54-3CD5-4AE8-8E2C-2DB0AFB8DBD7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D650D81-EF0F-454B-B32B-926C3ACC7D46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3F541BD-7919-4528-B2F2-9D9B360DF677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C0E54DB-EC2F-4C2F-B0E3-87AD8FDFFA6F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5FAF94E-A40B-4AED-B03F-A9C11193F91A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A52DF14-855B-4227-BEB3-B8023675CC46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2A465B5-35F0-4AF5-9AE2-7810AD2C47ED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81B54A-8D37-4E55-9751-3F08EBCEE652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5F79A62-FFEA-4D6A-99AE-97FC57737C15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C16B7E-5604-47A7-A065-95695508DCEE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E2A913-18DF-48CF-B6E3-C05DE783EC3A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0B5538-6834-40AD-8337-EA1C4D8745F3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A picture containing outdoor object, honeycomb&#10;&#10;Description automatically generated"/>
          <p:cNvPicPr/>
          <p:nvPr/>
        </p:nvPicPr>
        <p:blipFill>
          <a:blip r:embed="rId2"/>
          <a:srcRect l="0" t="94816" r="0" b="0"/>
          <a:stretch/>
        </p:blipFill>
        <p:spPr>
          <a:xfrm>
            <a:off x="0" y="4876920"/>
            <a:ext cx="9143280" cy="266040"/>
          </a:xfrm>
          <a:prstGeom prst="rect">
            <a:avLst/>
          </a:prstGeom>
          <a:ln w="0">
            <a:noFill/>
          </a:ln>
        </p:spPr>
      </p:pic>
      <p:sp>
        <p:nvSpPr>
          <p:cNvPr id="1" name="TextBox 1"/>
          <p:cNvSpPr/>
          <p:nvPr/>
        </p:nvSpPr>
        <p:spPr>
          <a:xfrm>
            <a:off x="8144640" y="4941360"/>
            <a:ext cx="116172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" name="TextBox 2"/>
          <p:cNvSpPr/>
          <p:nvPr/>
        </p:nvSpPr>
        <p:spPr>
          <a:xfrm>
            <a:off x="29520" y="4941360"/>
            <a:ext cx="178236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Module Code &amp; Module </a:t>
            </a: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Title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" name="TextBox 7"/>
          <p:cNvSpPr/>
          <p:nvPr/>
        </p:nvSpPr>
        <p:spPr>
          <a:xfrm>
            <a:off x="3360600" y="4929480"/>
            <a:ext cx="254664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Title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4" name="Picture 10" descr="APU Logo Final-medium.jpg"/>
          <p:cNvPicPr/>
          <p:nvPr/>
        </p:nvPicPr>
        <p:blipFill>
          <a:blip r:embed="rId3"/>
          <a:stretch/>
        </p:blipFill>
        <p:spPr>
          <a:xfrm>
            <a:off x="8334000" y="0"/>
            <a:ext cx="809280" cy="80928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</a:t>
            </a:r>
            <a:r>
              <a:rPr b="0" lang="en-US" sz="3200" spc="-1" strike="noStrike">
                <a:latin typeface="Arial"/>
              </a:rPr>
              <a:t>the outline text </a:t>
            </a:r>
            <a:r>
              <a:rPr b="0" lang="en-US" sz="3200" spc="-1" strike="noStrike">
                <a:latin typeface="Arial"/>
              </a:rPr>
              <a:t>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</a:t>
            </a:r>
            <a:r>
              <a:rPr b="0" lang="en-US" sz="2800" spc="-1" strike="noStrike">
                <a:latin typeface="Arial"/>
              </a:rPr>
              <a:t>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</a:t>
            </a:r>
            <a:r>
              <a:rPr b="0" lang="en-US" sz="2400" spc="-1" strike="noStrike">
                <a:latin typeface="Arial"/>
              </a:rPr>
              <a:t>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</a:t>
            </a:r>
            <a:r>
              <a:rPr b="0" lang="en-US" sz="2000" spc="-1" strike="noStrike">
                <a:latin typeface="Arial"/>
              </a:rPr>
              <a:t>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</a:t>
            </a:r>
            <a:r>
              <a:rPr b="0" lang="en-US" sz="2000" spc="-1" strike="noStrike">
                <a:latin typeface="Arial"/>
              </a:rPr>
              <a:t>Outline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</a:t>
            </a:r>
            <a:r>
              <a:rPr b="0" lang="en-US" sz="2000" spc="-1" strike="noStrike">
                <a:latin typeface="Arial"/>
              </a:rPr>
              <a:t>Outli</a:t>
            </a:r>
            <a:r>
              <a:rPr b="0" lang="en-US" sz="2000" spc="-1" strike="noStrike">
                <a:latin typeface="Arial"/>
              </a:rPr>
              <a:t>ne </a:t>
            </a:r>
            <a:r>
              <a:rPr b="0" lang="en-US" sz="2000" spc="-1" strike="noStrike">
                <a:latin typeface="Arial"/>
              </a:rPr>
              <a:t>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nt</a:t>
            </a:r>
            <a:r>
              <a:rPr b="0" lang="en-US" sz="2000" spc="-1" strike="noStrike">
                <a:latin typeface="Arial"/>
              </a:rPr>
              <a:t>h 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ut</a:t>
            </a:r>
            <a:r>
              <a:rPr b="0" lang="en-US" sz="2000" spc="-1" strike="noStrike">
                <a:latin typeface="Arial"/>
              </a:rPr>
              <a:t>li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8c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7" hidden="1"/>
          <p:cNvSpPr/>
          <p:nvPr/>
        </p:nvSpPr>
        <p:spPr>
          <a:xfrm>
            <a:off x="8389080" y="4743720"/>
            <a:ext cx="47160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09F32B50-29EC-4068-9216-2E7B27955BE2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4" name="Rectangle 4" hidden="1"/>
          <p:cNvSpPr/>
          <p:nvPr/>
        </p:nvSpPr>
        <p:spPr>
          <a:xfrm>
            <a:off x="5867640" y="4742280"/>
            <a:ext cx="265716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45" name="Group 4"/>
          <p:cNvGrpSpPr/>
          <p:nvPr/>
        </p:nvGrpSpPr>
        <p:grpSpPr>
          <a:xfrm>
            <a:off x="507960" y="4715280"/>
            <a:ext cx="339480" cy="180000"/>
            <a:chOff x="507960" y="4715280"/>
            <a:chExt cx="339480" cy="180000"/>
          </a:xfrm>
        </p:grpSpPr>
        <p:sp>
          <p:nvSpPr>
            <p:cNvPr id="46" name="Rectangle 5"/>
            <p:cNvSpPr/>
            <p:nvPr/>
          </p:nvSpPr>
          <p:spPr>
            <a:xfrm>
              <a:off x="604440" y="4835160"/>
              <a:ext cx="14040" cy="59040"/>
            </a:xfrm>
            <a:prstGeom prst="rect">
              <a:avLst/>
            </a:pr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Freeform 6"/>
            <p:cNvSpPr/>
            <p:nvPr/>
          </p:nvSpPr>
          <p:spPr>
            <a:xfrm>
              <a:off x="694440" y="4834440"/>
              <a:ext cx="4392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Freeform 7"/>
            <p:cNvSpPr/>
            <p:nvPr/>
          </p:nvSpPr>
          <p:spPr>
            <a:xfrm>
              <a:off x="538560" y="4834440"/>
              <a:ext cx="4464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Freeform 8"/>
            <p:cNvSpPr/>
            <p:nvPr/>
          </p:nvSpPr>
          <p:spPr>
            <a:xfrm>
              <a:off x="755280" y="4834440"/>
              <a:ext cx="60840" cy="6084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Freeform 9"/>
            <p:cNvSpPr/>
            <p:nvPr/>
          </p:nvSpPr>
          <p:spPr>
            <a:xfrm>
              <a:off x="639000" y="4834440"/>
              <a:ext cx="39960" cy="6084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Freeform 10"/>
            <p:cNvSpPr/>
            <p:nvPr/>
          </p:nvSpPr>
          <p:spPr>
            <a:xfrm>
              <a:off x="50796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Freeform 11"/>
            <p:cNvSpPr/>
            <p:nvPr/>
          </p:nvSpPr>
          <p:spPr>
            <a:xfrm>
              <a:off x="54864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Freeform 12"/>
            <p:cNvSpPr/>
            <p:nvPr/>
          </p:nvSpPr>
          <p:spPr>
            <a:xfrm>
              <a:off x="58932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Freeform 13"/>
            <p:cNvSpPr/>
            <p:nvPr/>
          </p:nvSpPr>
          <p:spPr>
            <a:xfrm>
              <a:off x="63000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Freeform 14"/>
            <p:cNvSpPr/>
            <p:nvPr/>
          </p:nvSpPr>
          <p:spPr>
            <a:xfrm>
              <a:off x="67068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Freeform 15"/>
            <p:cNvSpPr/>
            <p:nvPr/>
          </p:nvSpPr>
          <p:spPr>
            <a:xfrm>
              <a:off x="71136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Freeform 16"/>
            <p:cNvSpPr/>
            <p:nvPr/>
          </p:nvSpPr>
          <p:spPr>
            <a:xfrm>
              <a:off x="75204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Freeform 17"/>
            <p:cNvSpPr/>
            <p:nvPr/>
          </p:nvSpPr>
          <p:spPr>
            <a:xfrm>
              <a:off x="79272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Freeform 18"/>
            <p:cNvSpPr/>
            <p:nvPr/>
          </p:nvSpPr>
          <p:spPr>
            <a:xfrm>
              <a:off x="83340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6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ln w="0">
            <a:noFill/>
          </a:ln>
        </p:spPr>
      </p:pic>
      <p:grpSp>
        <p:nvGrpSpPr>
          <p:cNvPr id="61" name="Group 4"/>
          <p:cNvGrpSpPr/>
          <p:nvPr/>
        </p:nvGrpSpPr>
        <p:grpSpPr>
          <a:xfrm>
            <a:off x="492120" y="395280"/>
            <a:ext cx="796320" cy="423000"/>
            <a:chOff x="492120" y="395280"/>
            <a:chExt cx="796320" cy="423000"/>
          </a:xfrm>
        </p:grpSpPr>
        <p:sp>
          <p:nvSpPr>
            <p:cNvPr id="62" name="Rectangle 5"/>
            <p:cNvSpPr/>
            <p:nvPr/>
          </p:nvSpPr>
          <p:spPr>
            <a:xfrm>
              <a:off x="717480" y="676440"/>
              <a:ext cx="34200" cy="138960"/>
            </a:xfrm>
            <a:prstGeom prst="rect">
              <a:avLst/>
            </a:pr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Freeform 6"/>
            <p:cNvSpPr/>
            <p:nvPr/>
          </p:nvSpPr>
          <p:spPr>
            <a:xfrm>
              <a:off x="928800" y="674640"/>
              <a:ext cx="104040" cy="1436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7"/>
            <p:cNvSpPr/>
            <p:nvPr/>
          </p:nvSpPr>
          <p:spPr>
            <a:xfrm>
              <a:off x="563400" y="674640"/>
              <a:ext cx="105480" cy="1436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8"/>
            <p:cNvSpPr/>
            <p:nvPr/>
          </p:nvSpPr>
          <p:spPr>
            <a:xfrm>
              <a:off x="1071720" y="674640"/>
              <a:ext cx="143640" cy="14364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Freeform 9"/>
            <p:cNvSpPr/>
            <p:nvPr/>
          </p:nvSpPr>
          <p:spPr>
            <a:xfrm>
              <a:off x="798480" y="674640"/>
              <a:ext cx="94680" cy="14364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Freeform 10"/>
            <p:cNvSpPr/>
            <p:nvPr/>
          </p:nvSpPr>
          <p:spPr>
            <a:xfrm>
              <a:off x="492120" y="509760"/>
              <a:ext cx="34200" cy="7056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Freeform 11"/>
            <p:cNvSpPr/>
            <p:nvPr/>
          </p:nvSpPr>
          <p:spPr>
            <a:xfrm>
              <a:off x="587520" y="461880"/>
              <a:ext cx="34200" cy="1184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12"/>
            <p:cNvSpPr/>
            <p:nvPr/>
          </p:nvSpPr>
          <p:spPr>
            <a:xfrm>
              <a:off x="682560" y="395280"/>
              <a:ext cx="34200" cy="21996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13"/>
            <p:cNvSpPr/>
            <p:nvPr/>
          </p:nvSpPr>
          <p:spPr>
            <a:xfrm>
              <a:off x="777960" y="461880"/>
              <a:ext cx="34200" cy="1184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Freeform 14"/>
            <p:cNvSpPr/>
            <p:nvPr/>
          </p:nvSpPr>
          <p:spPr>
            <a:xfrm>
              <a:off x="873000" y="509760"/>
              <a:ext cx="34200" cy="7056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15"/>
            <p:cNvSpPr/>
            <p:nvPr/>
          </p:nvSpPr>
          <p:spPr>
            <a:xfrm>
              <a:off x="968400" y="461880"/>
              <a:ext cx="34200" cy="1184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16"/>
            <p:cNvSpPr/>
            <p:nvPr/>
          </p:nvSpPr>
          <p:spPr>
            <a:xfrm>
              <a:off x="1063800" y="395280"/>
              <a:ext cx="34200" cy="21996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Freeform 17"/>
            <p:cNvSpPr/>
            <p:nvPr/>
          </p:nvSpPr>
          <p:spPr>
            <a:xfrm>
              <a:off x="1158840" y="461880"/>
              <a:ext cx="34200" cy="1184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Freeform 18"/>
            <p:cNvSpPr/>
            <p:nvPr/>
          </p:nvSpPr>
          <p:spPr>
            <a:xfrm>
              <a:off x="1254240" y="509760"/>
              <a:ext cx="34200" cy="7056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38c6f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7"/>
          <p:cNvSpPr/>
          <p:nvPr/>
        </p:nvSpPr>
        <p:spPr>
          <a:xfrm>
            <a:off x="8389080" y="4743720"/>
            <a:ext cx="47160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12B44BDC-F5CD-4021-AAEF-A9E491C0C901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115" name="Rectangle 4"/>
          <p:cNvSpPr/>
          <p:nvPr/>
        </p:nvSpPr>
        <p:spPr>
          <a:xfrm>
            <a:off x="5867640" y="4742280"/>
            <a:ext cx="265716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116" name="Group 4"/>
          <p:cNvGrpSpPr/>
          <p:nvPr/>
        </p:nvGrpSpPr>
        <p:grpSpPr>
          <a:xfrm>
            <a:off x="507960" y="4715280"/>
            <a:ext cx="339480" cy="180000"/>
            <a:chOff x="507960" y="4715280"/>
            <a:chExt cx="339480" cy="180000"/>
          </a:xfrm>
        </p:grpSpPr>
        <p:sp>
          <p:nvSpPr>
            <p:cNvPr id="117" name="Rectangle 5"/>
            <p:cNvSpPr/>
            <p:nvPr/>
          </p:nvSpPr>
          <p:spPr>
            <a:xfrm>
              <a:off x="604440" y="4835160"/>
              <a:ext cx="14040" cy="59040"/>
            </a:xfrm>
            <a:prstGeom prst="rect">
              <a:avLst/>
            </a:pr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Freeform 6"/>
            <p:cNvSpPr/>
            <p:nvPr/>
          </p:nvSpPr>
          <p:spPr>
            <a:xfrm>
              <a:off x="694440" y="4834440"/>
              <a:ext cx="4392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Freeform 7"/>
            <p:cNvSpPr/>
            <p:nvPr/>
          </p:nvSpPr>
          <p:spPr>
            <a:xfrm>
              <a:off x="538560" y="4834440"/>
              <a:ext cx="4464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Freeform 8"/>
            <p:cNvSpPr/>
            <p:nvPr/>
          </p:nvSpPr>
          <p:spPr>
            <a:xfrm>
              <a:off x="755280" y="4834440"/>
              <a:ext cx="60840" cy="6084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Freeform 9"/>
            <p:cNvSpPr/>
            <p:nvPr/>
          </p:nvSpPr>
          <p:spPr>
            <a:xfrm>
              <a:off x="639000" y="4834440"/>
              <a:ext cx="39960" cy="6084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Freeform 10"/>
            <p:cNvSpPr/>
            <p:nvPr/>
          </p:nvSpPr>
          <p:spPr>
            <a:xfrm>
              <a:off x="50796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Freeform 11"/>
            <p:cNvSpPr/>
            <p:nvPr/>
          </p:nvSpPr>
          <p:spPr>
            <a:xfrm>
              <a:off x="54864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Freeform 12"/>
            <p:cNvSpPr/>
            <p:nvPr/>
          </p:nvSpPr>
          <p:spPr>
            <a:xfrm>
              <a:off x="58932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Freeform 13"/>
            <p:cNvSpPr/>
            <p:nvPr/>
          </p:nvSpPr>
          <p:spPr>
            <a:xfrm>
              <a:off x="63000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Freeform 14"/>
            <p:cNvSpPr/>
            <p:nvPr/>
          </p:nvSpPr>
          <p:spPr>
            <a:xfrm>
              <a:off x="67068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Freeform 15"/>
            <p:cNvSpPr/>
            <p:nvPr/>
          </p:nvSpPr>
          <p:spPr>
            <a:xfrm>
              <a:off x="71136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Freeform 16"/>
            <p:cNvSpPr/>
            <p:nvPr/>
          </p:nvSpPr>
          <p:spPr>
            <a:xfrm>
              <a:off x="75204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Freeform 17"/>
            <p:cNvSpPr/>
            <p:nvPr/>
          </p:nvSpPr>
          <p:spPr>
            <a:xfrm>
              <a:off x="79272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Freeform 18"/>
            <p:cNvSpPr/>
            <p:nvPr/>
          </p:nvSpPr>
          <p:spPr>
            <a:xfrm>
              <a:off x="83340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1" name="PlaceHolder 1"/>
          <p:cNvSpPr>
            <a:spLocks noGrp="1"/>
          </p:cNvSpPr>
          <p:nvPr>
            <p:ph type="sldNum" idx="1"/>
          </p:nvPr>
        </p:nvSpPr>
        <p:spPr>
          <a:xfrm>
            <a:off x="8473320" y="4954320"/>
            <a:ext cx="676080" cy="188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520" spc="-1" strike="noStrike">
                <a:solidFill>
                  <a:srgbClr val="595959"/>
                </a:solidFill>
                <a:latin typeface="Arial"/>
                <a:ea typeface="ＭＳ Ｐゴシック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68B628-851F-438F-B031-224B2A2A9BC9}" type="slidenum">
              <a:rPr b="0" lang="en-US" sz="520" spc="-1" strike="noStrike">
                <a:solidFill>
                  <a:srgbClr val="595959"/>
                </a:solidFill>
                <a:latin typeface="Arial"/>
                <a:ea typeface="ＭＳ Ｐゴシック"/>
              </a:rPr>
              <a:t>&lt;number&gt;</a:t>
            </a:fld>
            <a:endParaRPr b="0" lang="en-US" sz="520" spc="-1" strike="noStrike">
              <a:latin typeface="Times New Roman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6" descr="A picture containing outdoor object, honeycomb&#10;&#10;Description automatically generated"/>
          <p:cNvPicPr/>
          <p:nvPr/>
        </p:nvPicPr>
        <p:blipFill>
          <a:blip r:embed="rId2"/>
          <a:srcRect l="0" t="94816" r="0" b="0"/>
          <a:stretch/>
        </p:blipFill>
        <p:spPr>
          <a:xfrm>
            <a:off x="0" y="4876920"/>
            <a:ext cx="9143280" cy="266040"/>
          </a:xfrm>
          <a:prstGeom prst="rect">
            <a:avLst/>
          </a:prstGeom>
          <a:ln w="0">
            <a:noFill/>
          </a:ln>
        </p:spPr>
      </p:pic>
      <p:sp>
        <p:nvSpPr>
          <p:cNvPr id="171" name="TextBox 1"/>
          <p:cNvSpPr/>
          <p:nvPr/>
        </p:nvSpPr>
        <p:spPr>
          <a:xfrm>
            <a:off x="8144640" y="4941360"/>
            <a:ext cx="116172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72" name="TextBox 2"/>
          <p:cNvSpPr/>
          <p:nvPr/>
        </p:nvSpPr>
        <p:spPr>
          <a:xfrm>
            <a:off x="29520" y="4941360"/>
            <a:ext cx="178236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Module Code &amp; Module Title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73" name="TextBox 7"/>
          <p:cNvSpPr/>
          <p:nvPr/>
        </p:nvSpPr>
        <p:spPr>
          <a:xfrm>
            <a:off x="3360600" y="4929480"/>
            <a:ext cx="254664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Title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174" name="Picture 10" descr="APU Logo Final-medium.jpg"/>
          <p:cNvPicPr/>
          <p:nvPr/>
        </p:nvPicPr>
        <p:blipFill>
          <a:blip r:embed="rId3"/>
          <a:stretch/>
        </p:blipFill>
        <p:spPr>
          <a:xfrm>
            <a:off x="8334000" y="0"/>
            <a:ext cx="809280" cy="80928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7" hidden="1"/>
          <p:cNvSpPr/>
          <p:nvPr/>
        </p:nvSpPr>
        <p:spPr>
          <a:xfrm>
            <a:off x="8389080" y="4743720"/>
            <a:ext cx="47160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75FF8B19-DFA0-4351-979D-F9C312D7C5AE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14" name="Rectangle 4" hidden="1"/>
          <p:cNvSpPr/>
          <p:nvPr/>
        </p:nvSpPr>
        <p:spPr>
          <a:xfrm>
            <a:off x="5867640" y="4742280"/>
            <a:ext cx="265716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15" name="Group 4"/>
          <p:cNvGrpSpPr/>
          <p:nvPr/>
        </p:nvGrpSpPr>
        <p:grpSpPr>
          <a:xfrm>
            <a:off x="507960" y="4715280"/>
            <a:ext cx="339480" cy="180000"/>
            <a:chOff x="507960" y="4715280"/>
            <a:chExt cx="339480" cy="180000"/>
          </a:xfrm>
        </p:grpSpPr>
        <p:sp>
          <p:nvSpPr>
            <p:cNvPr id="216" name="Rectangle 5"/>
            <p:cNvSpPr/>
            <p:nvPr/>
          </p:nvSpPr>
          <p:spPr>
            <a:xfrm>
              <a:off x="604440" y="4835160"/>
              <a:ext cx="14040" cy="59040"/>
            </a:xfrm>
            <a:prstGeom prst="rect">
              <a:avLst/>
            </a:pr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Freeform 6"/>
            <p:cNvSpPr/>
            <p:nvPr/>
          </p:nvSpPr>
          <p:spPr>
            <a:xfrm>
              <a:off x="694440" y="4834440"/>
              <a:ext cx="4392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Freeform 7"/>
            <p:cNvSpPr/>
            <p:nvPr/>
          </p:nvSpPr>
          <p:spPr>
            <a:xfrm>
              <a:off x="538560" y="4834440"/>
              <a:ext cx="4464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Freeform 8"/>
            <p:cNvSpPr/>
            <p:nvPr/>
          </p:nvSpPr>
          <p:spPr>
            <a:xfrm>
              <a:off x="755280" y="4834440"/>
              <a:ext cx="60840" cy="6084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Freeform 9"/>
            <p:cNvSpPr/>
            <p:nvPr/>
          </p:nvSpPr>
          <p:spPr>
            <a:xfrm>
              <a:off x="639000" y="4834440"/>
              <a:ext cx="39960" cy="6084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Freeform 10"/>
            <p:cNvSpPr/>
            <p:nvPr/>
          </p:nvSpPr>
          <p:spPr>
            <a:xfrm>
              <a:off x="50796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Freeform 11"/>
            <p:cNvSpPr/>
            <p:nvPr/>
          </p:nvSpPr>
          <p:spPr>
            <a:xfrm>
              <a:off x="54864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Freeform 12"/>
            <p:cNvSpPr/>
            <p:nvPr/>
          </p:nvSpPr>
          <p:spPr>
            <a:xfrm>
              <a:off x="58932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Freeform 13"/>
            <p:cNvSpPr/>
            <p:nvPr/>
          </p:nvSpPr>
          <p:spPr>
            <a:xfrm>
              <a:off x="63000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Freeform 14"/>
            <p:cNvSpPr/>
            <p:nvPr/>
          </p:nvSpPr>
          <p:spPr>
            <a:xfrm>
              <a:off x="67068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Freeform 15"/>
            <p:cNvSpPr/>
            <p:nvPr/>
          </p:nvSpPr>
          <p:spPr>
            <a:xfrm>
              <a:off x="71136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Freeform 16"/>
            <p:cNvSpPr/>
            <p:nvPr/>
          </p:nvSpPr>
          <p:spPr>
            <a:xfrm>
              <a:off x="75204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Freeform 17"/>
            <p:cNvSpPr/>
            <p:nvPr/>
          </p:nvSpPr>
          <p:spPr>
            <a:xfrm>
              <a:off x="79272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Freeform 18"/>
            <p:cNvSpPr/>
            <p:nvPr/>
          </p:nvSpPr>
          <p:spPr>
            <a:xfrm>
              <a:off x="83340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" name="Rectangle 6"/>
          <p:cNvSpPr/>
          <p:nvPr/>
        </p:nvSpPr>
        <p:spPr>
          <a:xfrm>
            <a:off x="0" y="0"/>
            <a:ext cx="9143280" cy="5142600"/>
          </a:xfrm>
          <a:prstGeom prst="rect">
            <a:avLst/>
          </a:prstGeom>
          <a:solidFill>
            <a:srgbClr val="00394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Rectangle 7"/>
          <p:cNvSpPr/>
          <p:nvPr/>
        </p:nvSpPr>
        <p:spPr>
          <a:xfrm>
            <a:off x="8389080" y="4743720"/>
            <a:ext cx="47160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D5962486-8C54-4A13-BCDE-EB00CF2BC9C8}" type="slidenum">
              <a:rPr b="0" lang="en-US" sz="600" spc="-1" strike="noStrike">
                <a:solidFill>
                  <a:srgbClr val="086d8e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32" name="Rectangle 4"/>
          <p:cNvSpPr/>
          <p:nvPr/>
        </p:nvSpPr>
        <p:spPr>
          <a:xfrm>
            <a:off x="5867640" y="4742280"/>
            <a:ext cx="265716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086d8e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33" name="Group 4"/>
          <p:cNvGrpSpPr/>
          <p:nvPr/>
        </p:nvGrpSpPr>
        <p:grpSpPr>
          <a:xfrm>
            <a:off x="507960" y="4715280"/>
            <a:ext cx="339480" cy="180000"/>
            <a:chOff x="507960" y="4715280"/>
            <a:chExt cx="339480" cy="180000"/>
          </a:xfrm>
        </p:grpSpPr>
        <p:sp>
          <p:nvSpPr>
            <p:cNvPr id="234" name="Rectangle 5"/>
            <p:cNvSpPr/>
            <p:nvPr/>
          </p:nvSpPr>
          <p:spPr>
            <a:xfrm>
              <a:off x="604440" y="4835160"/>
              <a:ext cx="14040" cy="59040"/>
            </a:xfrm>
            <a:prstGeom prst="rect">
              <a:avLst/>
            </a:pr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Freeform 6"/>
            <p:cNvSpPr/>
            <p:nvPr/>
          </p:nvSpPr>
          <p:spPr>
            <a:xfrm>
              <a:off x="694440" y="4834440"/>
              <a:ext cx="4392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Freeform 7"/>
            <p:cNvSpPr/>
            <p:nvPr/>
          </p:nvSpPr>
          <p:spPr>
            <a:xfrm>
              <a:off x="538560" y="4834440"/>
              <a:ext cx="4464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Freeform 8"/>
            <p:cNvSpPr/>
            <p:nvPr/>
          </p:nvSpPr>
          <p:spPr>
            <a:xfrm>
              <a:off x="755280" y="4834440"/>
              <a:ext cx="60840" cy="6084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Freeform 9"/>
            <p:cNvSpPr/>
            <p:nvPr/>
          </p:nvSpPr>
          <p:spPr>
            <a:xfrm>
              <a:off x="639000" y="4834440"/>
              <a:ext cx="39960" cy="6084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Freeform 10"/>
            <p:cNvSpPr/>
            <p:nvPr/>
          </p:nvSpPr>
          <p:spPr>
            <a:xfrm>
              <a:off x="50796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Freeform 11"/>
            <p:cNvSpPr/>
            <p:nvPr/>
          </p:nvSpPr>
          <p:spPr>
            <a:xfrm>
              <a:off x="54864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Freeform 12"/>
            <p:cNvSpPr/>
            <p:nvPr/>
          </p:nvSpPr>
          <p:spPr>
            <a:xfrm>
              <a:off x="58932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Freeform 13"/>
            <p:cNvSpPr/>
            <p:nvPr/>
          </p:nvSpPr>
          <p:spPr>
            <a:xfrm>
              <a:off x="63000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Freeform 14"/>
            <p:cNvSpPr/>
            <p:nvPr/>
          </p:nvSpPr>
          <p:spPr>
            <a:xfrm>
              <a:off x="67068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Freeform 15"/>
            <p:cNvSpPr/>
            <p:nvPr/>
          </p:nvSpPr>
          <p:spPr>
            <a:xfrm>
              <a:off x="71136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Freeform 16"/>
            <p:cNvSpPr/>
            <p:nvPr/>
          </p:nvSpPr>
          <p:spPr>
            <a:xfrm>
              <a:off x="75204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Freeform 17"/>
            <p:cNvSpPr/>
            <p:nvPr/>
          </p:nvSpPr>
          <p:spPr>
            <a:xfrm>
              <a:off x="79272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Freeform 18"/>
            <p:cNvSpPr/>
            <p:nvPr/>
          </p:nvSpPr>
          <p:spPr>
            <a:xfrm>
              <a:off x="83340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 7"/>
          <p:cNvSpPr/>
          <p:nvPr/>
        </p:nvSpPr>
        <p:spPr>
          <a:xfrm>
            <a:off x="8389080" y="4743720"/>
            <a:ext cx="47160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1ACE15C3-87C9-4E02-A9D8-E3AE247692AA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287" name="Rectangle 4"/>
          <p:cNvSpPr/>
          <p:nvPr/>
        </p:nvSpPr>
        <p:spPr>
          <a:xfrm>
            <a:off x="5867640" y="4742280"/>
            <a:ext cx="265716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88" name="Group 4"/>
          <p:cNvGrpSpPr/>
          <p:nvPr/>
        </p:nvGrpSpPr>
        <p:grpSpPr>
          <a:xfrm>
            <a:off x="507960" y="4715280"/>
            <a:ext cx="339480" cy="180000"/>
            <a:chOff x="507960" y="4715280"/>
            <a:chExt cx="339480" cy="180000"/>
          </a:xfrm>
        </p:grpSpPr>
        <p:sp>
          <p:nvSpPr>
            <p:cNvPr id="289" name="Rectangle 5"/>
            <p:cNvSpPr/>
            <p:nvPr/>
          </p:nvSpPr>
          <p:spPr>
            <a:xfrm>
              <a:off x="604440" y="4835160"/>
              <a:ext cx="14040" cy="59040"/>
            </a:xfrm>
            <a:prstGeom prst="rect">
              <a:avLst/>
            </a:pr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Freeform 6"/>
            <p:cNvSpPr/>
            <p:nvPr/>
          </p:nvSpPr>
          <p:spPr>
            <a:xfrm>
              <a:off x="694440" y="4834440"/>
              <a:ext cx="4392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Freeform 7"/>
            <p:cNvSpPr/>
            <p:nvPr/>
          </p:nvSpPr>
          <p:spPr>
            <a:xfrm>
              <a:off x="538560" y="4834440"/>
              <a:ext cx="4464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Freeform 8"/>
            <p:cNvSpPr/>
            <p:nvPr/>
          </p:nvSpPr>
          <p:spPr>
            <a:xfrm>
              <a:off x="755280" y="4834440"/>
              <a:ext cx="60840" cy="6084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Freeform 9"/>
            <p:cNvSpPr/>
            <p:nvPr/>
          </p:nvSpPr>
          <p:spPr>
            <a:xfrm>
              <a:off x="639000" y="4834440"/>
              <a:ext cx="39960" cy="6084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Freeform 10"/>
            <p:cNvSpPr/>
            <p:nvPr/>
          </p:nvSpPr>
          <p:spPr>
            <a:xfrm>
              <a:off x="50796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Freeform 11"/>
            <p:cNvSpPr/>
            <p:nvPr/>
          </p:nvSpPr>
          <p:spPr>
            <a:xfrm>
              <a:off x="54864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Freeform 12"/>
            <p:cNvSpPr/>
            <p:nvPr/>
          </p:nvSpPr>
          <p:spPr>
            <a:xfrm>
              <a:off x="58932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Freeform 13"/>
            <p:cNvSpPr/>
            <p:nvPr/>
          </p:nvSpPr>
          <p:spPr>
            <a:xfrm>
              <a:off x="63000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Freeform 14"/>
            <p:cNvSpPr/>
            <p:nvPr/>
          </p:nvSpPr>
          <p:spPr>
            <a:xfrm>
              <a:off x="67068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Freeform 15"/>
            <p:cNvSpPr/>
            <p:nvPr/>
          </p:nvSpPr>
          <p:spPr>
            <a:xfrm>
              <a:off x="71136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Freeform 16"/>
            <p:cNvSpPr/>
            <p:nvPr/>
          </p:nvSpPr>
          <p:spPr>
            <a:xfrm>
              <a:off x="75204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Freeform 17"/>
            <p:cNvSpPr/>
            <p:nvPr/>
          </p:nvSpPr>
          <p:spPr>
            <a:xfrm>
              <a:off x="79272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Freeform 18"/>
            <p:cNvSpPr/>
            <p:nvPr/>
          </p:nvSpPr>
          <p:spPr>
            <a:xfrm>
              <a:off x="83340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6" descr="A picture containing outdoor object, honeycomb&#10;&#10;Description automatically generated"/>
          <p:cNvPicPr/>
          <p:nvPr/>
        </p:nvPicPr>
        <p:blipFill>
          <a:blip r:embed="rId2"/>
          <a:srcRect l="0" t="94816" r="0" b="0"/>
          <a:stretch/>
        </p:blipFill>
        <p:spPr>
          <a:xfrm>
            <a:off x="0" y="4876920"/>
            <a:ext cx="9143280" cy="266040"/>
          </a:xfrm>
          <a:prstGeom prst="rect">
            <a:avLst/>
          </a:prstGeom>
          <a:ln w="0">
            <a:noFill/>
          </a:ln>
        </p:spPr>
      </p:pic>
      <p:sp>
        <p:nvSpPr>
          <p:cNvPr id="342" name="TextBox 1"/>
          <p:cNvSpPr/>
          <p:nvPr/>
        </p:nvSpPr>
        <p:spPr>
          <a:xfrm>
            <a:off x="8144640" y="4941360"/>
            <a:ext cx="116172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3" name="TextBox 2"/>
          <p:cNvSpPr/>
          <p:nvPr/>
        </p:nvSpPr>
        <p:spPr>
          <a:xfrm>
            <a:off x="29520" y="4941360"/>
            <a:ext cx="178236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Module Code &amp; Module Title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44" name="TextBox 7"/>
          <p:cNvSpPr/>
          <p:nvPr/>
        </p:nvSpPr>
        <p:spPr>
          <a:xfrm>
            <a:off x="3360600" y="4929480"/>
            <a:ext cx="2546640" cy="18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c0f9fc"/>
                </a:solidFill>
                <a:latin typeface="Montserrat"/>
                <a:ea typeface="ＭＳ Ｐゴシック"/>
              </a:rPr>
              <a:t>Slide Title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45" name="Picture 10" descr="APU Logo Final-medium.jpg"/>
          <p:cNvPicPr/>
          <p:nvPr/>
        </p:nvPicPr>
        <p:blipFill>
          <a:blip r:embed="rId3"/>
          <a:stretch/>
        </p:blipFill>
        <p:spPr>
          <a:xfrm>
            <a:off x="8334000" y="0"/>
            <a:ext cx="809280" cy="809280"/>
          </a:xfrm>
          <a:prstGeom prst="rect">
            <a:avLst/>
          </a:prstGeom>
          <a:ln w="0">
            <a:noFill/>
          </a:ln>
        </p:spPr>
      </p:pic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8c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ctangle 7" hidden="1"/>
          <p:cNvSpPr/>
          <p:nvPr/>
        </p:nvSpPr>
        <p:spPr>
          <a:xfrm>
            <a:off x="8389080" y="4743720"/>
            <a:ext cx="47160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1560" rIns="61560" tIns="30960" bIns="30960" anchor="b">
            <a:spAutoFit/>
          </a:bodyPr>
          <a:p>
            <a:pPr algn="r">
              <a:lnSpc>
                <a:spcPct val="100000"/>
              </a:lnSpc>
              <a:buNone/>
            </a:pPr>
            <a:fld id="{B93CB0A3-33F2-4F2E-9451-CE021756A604}" type="slidenum"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385" name="Rectangle 4" hidden="1"/>
          <p:cNvSpPr/>
          <p:nvPr/>
        </p:nvSpPr>
        <p:spPr>
          <a:xfrm>
            <a:off x="5867640" y="4742280"/>
            <a:ext cx="2657160" cy="153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61560" rIns="61560" tIns="30960" bIns="30960" anchor="b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600" spc="-1" strike="noStrike">
                <a:solidFill>
                  <a:srgbClr val="d9d9d9"/>
                </a:solidFill>
                <a:latin typeface="Arial"/>
                <a:ea typeface="DejaVu Sans"/>
              </a:rPr>
              <a:t>© 2016  Cisco and/or its affiliates. All rights reserved.   Cisco Confidential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386" name="Group 4"/>
          <p:cNvGrpSpPr/>
          <p:nvPr/>
        </p:nvGrpSpPr>
        <p:grpSpPr>
          <a:xfrm>
            <a:off x="507960" y="4715280"/>
            <a:ext cx="339480" cy="180000"/>
            <a:chOff x="507960" y="4715280"/>
            <a:chExt cx="339480" cy="180000"/>
          </a:xfrm>
        </p:grpSpPr>
        <p:sp>
          <p:nvSpPr>
            <p:cNvPr id="387" name="Rectangle 5"/>
            <p:cNvSpPr/>
            <p:nvPr/>
          </p:nvSpPr>
          <p:spPr>
            <a:xfrm>
              <a:off x="604440" y="4835160"/>
              <a:ext cx="14040" cy="59040"/>
            </a:xfrm>
            <a:prstGeom prst="rect">
              <a:avLst/>
            </a:pr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Freeform 6"/>
            <p:cNvSpPr/>
            <p:nvPr/>
          </p:nvSpPr>
          <p:spPr>
            <a:xfrm>
              <a:off x="694440" y="4834440"/>
              <a:ext cx="4392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Freeform 7"/>
            <p:cNvSpPr/>
            <p:nvPr/>
          </p:nvSpPr>
          <p:spPr>
            <a:xfrm>
              <a:off x="538560" y="4834440"/>
              <a:ext cx="44640" cy="6084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Freeform 8"/>
            <p:cNvSpPr/>
            <p:nvPr/>
          </p:nvSpPr>
          <p:spPr>
            <a:xfrm>
              <a:off x="755280" y="4834440"/>
              <a:ext cx="60840" cy="6084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Freeform 9"/>
            <p:cNvSpPr/>
            <p:nvPr/>
          </p:nvSpPr>
          <p:spPr>
            <a:xfrm>
              <a:off x="639000" y="4834440"/>
              <a:ext cx="39960" cy="6084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Freeform 10"/>
            <p:cNvSpPr/>
            <p:nvPr/>
          </p:nvSpPr>
          <p:spPr>
            <a:xfrm>
              <a:off x="50796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Freeform 11"/>
            <p:cNvSpPr/>
            <p:nvPr/>
          </p:nvSpPr>
          <p:spPr>
            <a:xfrm>
              <a:off x="54864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Freeform 12"/>
            <p:cNvSpPr/>
            <p:nvPr/>
          </p:nvSpPr>
          <p:spPr>
            <a:xfrm>
              <a:off x="58932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Freeform 13"/>
            <p:cNvSpPr/>
            <p:nvPr/>
          </p:nvSpPr>
          <p:spPr>
            <a:xfrm>
              <a:off x="63000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Freeform 14"/>
            <p:cNvSpPr/>
            <p:nvPr/>
          </p:nvSpPr>
          <p:spPr>
            <a:xfrm>
              <a:off x="67068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Freeform 15"/>
            <p:cNvSpPr/>
            <p:nvPr/>
          </p:nvSpPr>
          <p:spPr>
            <a:xfrm>
              <a:off x="71136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Freeform 16"/>
            <p:cNvSpPr/>
            <p:nvPr/>
          </p:nvSpPr>
          <p:spPr>
            <a:xfrm>
              <a:off x="752040" y="4715280"/>
              <a:ext cx="14040" cy="9360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Freeform 17"/>
            <p:cNvSpPr/>
            <p:nvPr/>
          </p:nvSpPr>
          <p:spPr>
            <a:xfrm>
              <a:off x="792720" y="4743720"/>
              <a:ext cx="14040" cy="500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Freeform 18"/>
            <p:cNvSpPr/>
            <p:nvPr/>
          </p:nvSpPr>
          <p:spPr>
            <a:xfrm>
              <a:off x="833400" y="4763880"/>
              <a:ext cx="14040" cy="2988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01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165280"/>
          </a:xfrm>
          <a:prstGeom prst="rect">
            <a:avLst/>
          </a:prstGeom>
          <a:ln w="0">
            <a:noFill/>
          </a:ln>
        </p:spPr>
      </p:pic>
      <p:grpSp>
        <p:nvGrpSpPr>
          <p:cNvPr id="402" name="Group 4"/>
          <p:cNvGrpSpPr/>
          <p:nvPr/>
        </p:nvGrpSpPr>
        <p:grpSpPr>
          <a:xfrm>
            <a:off x="3746160" y="2129760"/>
            <a:ext cx="1617480" cy="860040"/>
            <a:chOff x="3746160" y="2129760"/>
            <a:chExt cx="1617480" cy="860040"/>
          </a:xfrm>
        </p:grpSpPr>
        <p:sp>
          <p:nvSpPr>
            <p:cNvPr id="403" name="Rectangle 5"/>
            <p:cNvSpPr/>
            <p:nvPr/>
          </p:nvSpPr>
          <p:spPr>
            <a:xfrm>
              <a:off x="4204080" y="2700360"/>
              <a:ext cx="70200" cy="282960"/>
            </a:xfrm>
            <a:prstGeom prst="rect">
              <a:avLst/>
            </a:pr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Freeform 6"/>
            <p:cNvSpPr/>
            <p:nvPr/>
          </p:nvSpPr>
          <p:spPr>
            <a:xfrm>
              <a:off x="4632480" y="2697120"/>
              <a:ext cx="212040" cy="2926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Freeform 7"/>
            <p:cNvSpPr/>
            <p:nvPr/>
          </p:nvSpPr>
          <p:spPr>
            <a:xfrm>
              <a:off x="3891240" y="2697120"/>
              <a:ext cx="215280" cy="292680"/>
            </a:xfrm>
            <a:custGeom>
              <a:avLst/>
              <a:gdLst/>
              <a:ahLst/>
              <a:rect l="l" t="t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Freeform 8"/>
            <p:cNvSpPr/>
            <p:nvPr/>
          </p:nvSpPr>
          <p:spPr>
            <a:xfrm>
              <a:off x="4922640" y="2697120"/>
              <a:ext cx="292680" cy="292680"/>
            </a:xfrm>
            <a:custGeom>
              <a:avLst/>
              <a:gdLst/>
              <a:ahLst/>
              <a:rect l="l" t="t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Freeform 9"/>
            <p:cNvSpPr/>
            <p:nvPr/>
          </p:nvSpPr>
          <p:spPr>
            <a:xfrm>
              <a:off x="4368240" y="2697120"/>
              <a:ext cx="192600" cy="292680"/>
            </a:xfrm>
            <a:custGeom>
              <a:avLst/>
              <a:gdLst/>
              <a:ahLst/>
              <a:rect l="l" t="t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Freeform 10"/>
            <p:cNvSpPr/>
            <p:nvPr/>
          </p:nvSpPr>
          <p:spPr>
            <a:xfrm>
              <a:off x="3746160" y="2361960"/>
              <a:ext cx="70200" cy="14436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Freeform 11"/>
            <p:cNvSpPr/>
            <p:nvPr/>
          </p:nvSpPr>
          <p:spPr>
            <a:xfrm>
              <a:off x="3939840" y="2265120"/>
              <a:ext cx="70200" cy="2408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Freeform 12"/>
            <p:cNvSpPr/>
            <p:nvPr/>
          </p:nvSpPr>
          <p:spPr>
            <a:xfrm>
              <a:off x="4133160" y="2129760"/>
              <a:ext cx="70200" cy="44712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Freeform 13"/>
            <p:cNvSpPr/>
            <p:nvPr/>
          </p:nvSpPr>
          <p:spPr>
            <a:xfrm>
              <a:off x="4326480" y="2265120"/>
              <a:ext cx="70200" cy="2408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Freeform 14"/>
            <p:cNvSpPr/>
            <p:nvPr/>
          </p:nvSpPr>
          <p:spPr>
            <a:xfrm>
              <a:off x="4519800" y="2361960"/>
              <a:ext cx="70200" cy="14436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Freeform 15"/>
            <p:cNvSpPr/>
            <p:nvPr/>
          </p:nvSpPr>
          <p:spPr>
            <a:xfrm>
              <a:off x="4713120" y="2265120"/>
              <a:ext cx="70200" cy="2408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Freeform 16"/>
            <p:cNvSpPr/>
            <p:nvPr/>
          </p:nvSpPr>
          <p:spPr>
            <a:xfrm>
              <a:off x="4906440" y="2129760"/>
              <a:ext cx="70200" cy="447120"/>
            </a:xfrm>
            <a:custGeom>
              <a:avLst/>
              <a:gdLst/>
              <a:ahLst/>
              <a:rect l="l" t="t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Freeform 17"/>
            <p:cNvSpPr/>
            <p:nvPr/>
          </p:nvSpPr>
          <p:spPr>
            <a:xfrm>
              <a:off x="5100120" y="2265120"/>
              <a:ext cx="70200" cy="240840"/>
            </a:xfrm>
            <a:custGeom>
              <a:avLst/>
              <a:gdLst/>
              <a:ahLst/>
              <a:rect l="l" t="t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Freeform 18"/>
            <p:cNvSpPr/>
            <p:nvPr/>
          </p:nvSpPr>
          <p:spPr>
            <a:xfrm>
              <a:off x="5293440" y="2361960"/>
              <a:ext cx="70200" cy="144360"/>
            </a:xfrm>
            <a:custGeom>
              <a:avLst/>
              <a:gdLst/>
              <a:ahLst/>
              <a:rect l="l" t="t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fac41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hyperlink" Target="http://www.netacad.com/" TargetMode="External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0"/>
          <p:cNvSpPr/>
          <p:nvPr/>
        </p:nvSpPr>
        <p:spPr>
          <a:xfrm>
            <a:off x="1077840" y="3221640"/>
            <a:ext cx="660708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68760" rIns="68760" tIns="34200" bIns="342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MY" sz="2250" spc="-1" strike="noStrike">
                <a:solidFill>
                  <a:srgbClr val="0070c0"/>
                </a:solidFill>
                <a:latin typeface="Montserrat"/>
                <a:ea typeface="DejaVu Sans"/>
              </a:rPr>
              <a:t>Introduction to Networking</a:t>
            </a:r>
            <a:endParaRPr b="0" lang="en-US" sz="2250" spc="-1" strike="noStrike">
              <a:latin typeface="Arial"/>
            </a:endParaRPr>
          </a:p>
        </p:txBody>
      </p:sp>
      <p:sp>
        <p:nvSpPr>
          <p:cNvPr id="462" name="PlaceHolder 1"/>
          <p:cNvSpPr>
            <a:spLocks noGrp="1"/>
          </p:cNvSpPr>
          <p:nvPr>
            <p:ph/>
          </p:nvPr>
        </p:nvSpPr>
        <p:spPr>
          <a:xfrm>
            <a:off x="851400" y="2207160"/>
            <a:ext cx="8042400" cy="532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rgbClr val="082f50"/>
                </a:solidFill>
                <a:latin typeface="PT Sans"/>
              </a:rPr>
              <a:t>Introduction to Networking </a:t>
            </a:r>
            <a:endParaRPr b="0" lang="en-US" sz="18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rgbClr val="082f50"/>
                </a:solidFill>
                <a:latin typeface="PT Sans"/>
              </a:rPr>
              <a:t>CT043-3-1 &amp; Version VE1</a:t>
            </a:r>
            <a:endParaRPr b="0" lang="en-US" sz="18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74"/>
              </a:spcBef>
              <a:buNone/>
              <a:tabLst>
                <a:tab algn="l" pos="0"/>
              </a:tabLst>
            </a:pPr>
            <a:r>
              <a:rPr b="0" lang="en-US" sz="1870" spc="-1" strike="noStrike">
                <a:solidFill>
                  <a:srgbClr val="082f50"/>
                </a:solidFill>
                <a:latin typeface="PT Sans"/>
              </a:rPr>
              <a:t> </a:t>
            </a:r>
            <a:endParaRPr b="0" lang="en-US" sz="18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Components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Host Roles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144000" y="798840"/>
            <a:ext cx="3487320" cy="4152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Every computer on a network is called a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host or end device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Servers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are computers that provide information to end devices: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email servers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web servers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file server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Clients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are computers that send requests to the servers to retrieve information: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web page from a web server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email from an email server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graphicFrame>
        <p:nvGraphicFramePr>
          <p:cNvPr id="479" name="Table 1"/>
          <p:cNvGraphicFramePr/>
          <p:nvPr/>
        </p:nvGraphicFramePr>
        <p:xfrm>
          <a:off x="3700080" y="2370600"/>
          <a:ext cx="5299200" cy="2406960"/>
        </p:xfrm>
        <a:graphic>
          <a:graphicData uri="http://schemas.openxmlformats.org/drawingml/2006/table">
            <a:tbl>
              <a:tblPr/>
              <a:tblGrid>
                <a:gridCol w="896400"/>
                <a:gridCol w="4403160"/>
              </a:tblGrid>
              <a:tr h="5266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Server Type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5266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Email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Email server runs email server software.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Clients use client software to access email.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743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Web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Web server runs web server software.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Clients use browser software to access web pages.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610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File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File server stores corporate and user files.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The client devices access these files.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</a:tbl>
          </a:graphicData>
        </a:graphic>
      </p:graphicFrame>
      <p:pic>
        <p:nvPicPr>
          <p:cNvPr id="480" name="Picture 3" descr=""/>
          <p:cNvPicPr/>
          <p:nvPr/>
        </p:nvPicPr>
        <p:blipFill>
          <a:blip r:embed="rId1"/>
          <a:stretch/>
        </p:blipFill>
        <p:spPr>
          <a:xfrm>
            <a:off x="3974760" y="1007640"/>
            <a:ext cx="4679280" cy="1062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09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Components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Peer-to-Peer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129960" y="727920"/>
            <a:ext cx="8852400" cy="802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is possible to have a device be a client and a server in a Peer-to-Peer Network.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type of network design is only recommended for very small networks.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83" name="Picture 2" descr=""/>
          <p:cNvPicPr/>
          <p:nvPr/>
        </p:nvPicPr>
        <p:blipFill>
          <a:blip r:embed="rId1"/>
          <a:stretch/>
        </p:blipFill>
        <p:spPr>
          <a:xfrm>
            <a:off x="2095920" y="1643760"/>
            <a:ext cx="4222080" cy="10987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484" name="Table 1"/>
          <p:cNvGraphicFramePr/>
          <p:nvPr/>
        </p:nvGraphicFramePr>
        <p:xfrm>
          <a:off x="129960" y="2743200"/>
          <a:ext cx="8852400" cy="1872000"/>
        </p:xfrm>
        <a:graphic>
          <a:graphicData uri="http://schemas.openxmlformats.org/drawingml/2006/table">
            <a:tbl>
              <a:tblPr/>
              <a:tblGrid>
                <a:gridCol w="4371480"/>
                <a:gridCol w="4481280"/>
              </a:tblGrid>
              <a:tr h="291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Advantages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Disadvantages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300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CiscoSans"/>
                        </a:rPr>
                        <a:t>Easy to set 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No centralized administration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300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CiscoSans"/>
                        </a:rPr>
                        <a:t>Less complex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Not as secure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4701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CiscoSans"/>
                        </a:rPr>
                        <a:t>Lower cost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Not scalable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5094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CiscoSans"/>
                        </a:rPr>
                        <a:t>Used for simple tasks: transferring files and sharing printers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Slower performance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</a:tbl>
          </a:graphicData>
        </a:graphic>
      </p:graphicFrame>
    </p:spTree>
  </p:cSld>
  <p:transition spd="slow">
    <p:wipe dir="l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Components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End Devices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144000" y="798840"/>
            <a:ext cx="8852400" cy="844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 end device is where a message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originates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from or where it is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received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Data originates with an end device,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flows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through the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and arrives at an end device.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87" name="Picture 2" descr=""/>
          <p:cNvPicPr/>
          <p:nvPr/>
        </p:nvPicPr>
        <p:blipFill>
          <a:blip r:embed="rId1"/>
          <a:stretch/>
        </p:blipFill>
        <p:spPr>
          <a:xfrm>
            <a:off x="1613160" y="1874880"/>
            <a:ext cx="5437080" cy="29253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Components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Intermediary Network Devices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366840" y="798840"/>
            <a:ext cx="7892640" cy="2418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 intermediary device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interconnects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end devices. Examples include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switches, wireless access points, routers, and firewalls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Management of data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as it flows through a network is also the role of an intermediary device, including:</a:t>
            </a:r>
            <a:endParaRPr b="0" lang="en-US" sz="15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Regenerate and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retransmit data signals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4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Maintain information about what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pathways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exist in the network.</a:t>
            </a:r>
            <a:endParaRPr b="0" lang="en-US" sz="14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Notify other devices of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errors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communication failures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14292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90" name="Picture 1" descr=""/>
          <p:cNvPicPr/>
          <p:nvPr/>
        </p:nvPicPr>
        <p:blipFill>
          <a:blip r:embed="rId1"/>
          <a:stretch/>
        </p:blipFill>
        <p:spPr>
          <a:xfrm>
            <a:off x="1596600" y="3354120"/>
            <a:ext cx="4987800" cy="13964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Components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Media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144000" y="798840"/>
            <a:ext cx="8742600" cy="608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Communication across a network is carried through a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medium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which allows a message to travel from source to destination.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graphicFrame>
        <p:nvGraphicFramePr>
          <p:cNvPr id="493" name="Table 1"/>
          <p:cNvGraphicFramePr/>
          <p:nvPr/>
        </p:nvGraphicFramePr>
        <p:xfrm>
          <a:off x="361440" y="1496520"/>
          <a:ext cx="4557240" cy="2787120"/>
        </p:xfrm>
        <a:graphic>
          <a:graphicData uri="http://schemas.openxmlformats.org/drawingml/2006/table">
            <a:tbl>
              <a:tblPr/>
              <a:tblGrid>
                <a:gridCol w="2324880"/>
                <a:gridCol w="2232720"/>
              </a:tblGrid>
              <a:tr h="430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Media Types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599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Metal wires within cables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Uses electrical impulses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8467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Glass or plastic fibers within cables (fiber-optic cable)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Uses pulses of light.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910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Wireless transmission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Uses modulation of specific frequencies of electromagnetic waves.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</a:tbl>
          </a:graphicData>
        </a:graphic>
      </p:graphicFrame>
      <p:pic>
        <p:nvPicPr>
          <p:cNvPr id="494" name="Picture 3" descr=""/>
          <p:cNvPicPr/>
          <p:nvPr/>
        </p:nvPicPr>
        <p:blipFill>
          <a:blip r:embed="rId1"/>
          <a:stretch/>
        </p:blipFill>
        <p:spPr>
          <a:xfrm>
            <a:off x="4919400" y="1407600"/>
            <a:ext cx="3967200" cy="29991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680" cy="180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Network Representations and Topologies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0" y="113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Representations and Topologies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Representations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167040" y="1152360"/>
            <a:ext cx="3997080" cy="328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diagrams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often called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topology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diagrams, use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symbols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to represent devices within the network.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Important terms to know include:</a:t>
            </a:r>
            <a:endParaRPr b="0" lang="en-US" sz="1600" spc="-1" strike="noStrike">
              <a:latin typeface="Arial"/>
            </a:endParaRPr>
          </a:p>
          <a:p>
            <a:pPr lvl="2" marL="431640" indent="-169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Interface Card (NIC)</a:t>
            </a:r>
            <a:endParaRPr b="0" lang="en-US" sz="1600" spc="-1" strike="noStrike">
              <a:latin typeface="Arial"/>
            </a:endParaRPr>
          </a:p>
          <a:p>
            <a:pPr lvl="2" marL="431640" indent="-169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Physical Port</a:t>
            </a:r>
            <a:endParaRPr b="0" lang="en-US" sz="1600" spc="-1" strike="noStrike">
              <a:latin typeface="Arial"/>
            </a:endParaRPr>
          </a:p>
          <a:p>
            <a:pPr lvl="2" marL="431640" indent="-169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Interface</a:t>
            </a:r>
            <a:endParaRPr b="0" lang="en-US" sz="16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 Often, the terms port and interface are used interchangeably</a:t>
            </a:r>
            <a:endParaRPr b="0" lang="en-US" sz="16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98" name="Picture 1" descr=""/>
          <p:cNvPicPr/>
          <p:nvPr/>
        </p:nvPicPr>
        <p:blipFill>
          <a:blip r:embed="rId1"/>
          <a:stretch/>
        </p:blipFill>
        <p:spPr>
          <a:xfrm>
            <a:off x="4164840" y="983520"/>
            <a:ext cx="4879440" cy="34502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Representations and Topologies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Topology Diagrams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284040" y="797760"/>
            <a:ext cx="4061160" cy="739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Physical topology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diagrams illustrate the physical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location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of intermediary devices and cable installation.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01" name="Picture 2" descr=""/>
          <p:cNvPicPr/>
          <p:nvPr/>
        </p:nvPicPr>
        <p:blipFill>
          <a:blip r:embed="rId1"/>
          <a:stretch/>
        </p:blipFill>
        <p:spPr>
          <a:xfrm>
            <a:off x="284040" y="1712160"/>
            <a:ext cx="4167720" cy="2680920"/>
          </a:xfrm>
          <a:prstGeom prst="rect">
            <a:avLst/>
          </a:prstGeom>
          <a:ln w="0">
            <a:noFill/>
          </a:ln>
        </p:spPr>
      </p:pic>
      <p:sp>
        <p:nvSpPr>
          <p:cNvPr id="502" name="Rectangle 1"/>
          <p:cNvSpPr/>
          <p:nvPr/>
        </p:nvSpPr>
        <p:spPr>
          <a:xfrm>
            <a:off x="4911840" y="756360"/>
            <a:ext cx="423144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Logical topology diagrams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illustrate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devices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ports, and the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addressing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scheme of the network.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03" name="Picture 2" descr=""/>
          <p:cNvPicPr/>
          <p:nvPr/>
        </p:nvPicPr>
        <p:blipFill>
          <a:blip r:embed="rId2"/>
          <a:stretch/>
        </p:blipFill>
        <p:spPr>
          <a:xfrm>
            <a:off x="4582440" y="1712160"/>
            <a:ext cx="3971160" cy="26762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680" cy="180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Common Types of Networks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Common Types of Networks</a:t>
            </a:r>
            <a:br>
              <a:rPr sz="16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Networks of Many Sizes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4572000" y="757440"/>
            <a:ext cx="4401000" cy="3949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Small Home Networks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– connect a few computers to each other and the Internet</a:t>
            </a:r>
            <a:endParaRPr b="0" lang="en-US" sz="17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Small Office/Home Office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– enables computer within a home or remote office to connect to a corporate network</a:t>
            </a:r>
            <a:endParaRPr b="0" lang="en-US" sz="17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Medium to Large Networks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– many locations with hundreds or thousands of interconnected computers</a:t>
            </a:r>
            <a:endParaRPr b="0" lang="en-US" sz="17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World Wide Networks </a:t>
            </a: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– connects hundreds of millions of computers world-wide – such as the internet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50" spc="-1" strike="noStrike">
              <a:latin typeface="Arial"/>
            </a:endParaRPr>
          </a:p>
        </p:txBody>
      </p:sp>
      <p:sp>
        <p:nvSpPr>
          <p:cNvPr id="507" name="TextBox 1"/>
          <p:cNvSpPr/>
          <p:nvPr/>
        </p:nvSpPr>
        <p:spPr>
          <a:xfrm>
            <a:off x="0" y="2310840"/>
            <a:ext cx="4343760" cy="3639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       </a:t>
            </a:r>
            <a:r>
              <a:rPr b="0" lang="en-US" sz="16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Small Home                  SOHO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08" name="Picture 2" descr="this is the image’s alt text"/>
          <p:cNvPicPr/>
          <p:nvPr/>
        </p:nvPicPr>
        <p:blipFill>
          <a:blip r:embed="rId1"/>
          <a:stretch/>
        </p:blipFill>
        <p:spPr>
          <a:xfrm>
            <a:off x="150840" y="757440"/>
            <a:ext cx="2102400" cy="1533240"/>
          </a:xfrm>
          <a:prstGeom prst="rect">
            <a:avLst/>
          </a:prstGeom>
          <a:ln w="0">
            <a:noFill/>
          </a:ln>
        </p:spPr>
      </p:pic>
      <p:pic>
        <p:nvPicPr>
          <p:cNvPr id="509" name="Picture 4" descr="https://d1qjbjciwpxftb.cloudfront.net/courses/ccna1/networking-today/5_common-types-of-networks/assets/1_chunk/media--Small-Home-Office-Net--image.jpg"/>
          <p:cNvPicPr/>
          <p:nvPr/>
        </p:nvPicPr>
        <p:blipFill>
          <a:blip r:embed="rId2"/>
          <a:stretch/>
        </p:blipFill>
        <p:spPr>
          <a:xfrm>
            <a:off x="2253960" y="757440"/>
            <a:ext cx="2089800" cy="1533240"/>
          </a:xfrm>
          <a:prstGeom prst="rect">
            <a:avLst/>
          </a:prstGeom>
          <a:ln w="0">
            <a:noFill/>
          </a:ln>
        </p:spPr>
      </p:pic>
      <p:sp>
        <p:nvSpPr>
          <p:cNvPr id="510" name="TextBox 2"/>
          <p:cNvSpPr/>
          <p:nvPr/>
        </p:nvSpPr>
        <p:spPr>
          <a:xfrm>
            <a:off x="176040" y="4303800"/>
            <a:ext cx="416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   </a:t>
            </a:r>
            <a:r>
              <a:rPr b="0" lang="en-US" sz="16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Medium/Large            World Wide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11" name="Picture 6" descr="this is the image’s alt text"/>
          <p:cNvPicPr/>
          <p:nvPr/>
        </p:nvPicPr>
        <p:blipFill>
          <a:blip r:embed="rId3"/>
          <a:stretch/>
        </p:blipFill>
        <p:spPr>
          <a:xfrm>
            <a:off x="150840" y="2699280"/>
            <a:ext cx="2102400" cy="1603800"/>
          </a:xfrm>
          <a:prstGeom prst="rect">
            <a:avLst/>
          </a:prstGeom>
          <a:ln w="0">
            <a:noFill/>
          </a:ln>
        </p:spPr>
      </p:pic>
      <p:pic>
        <p:nvPicPr>
          <p:cNvPr id="512" name="Picture 8" descr=""/>
          <p:cNvPicPr/>
          <p:nvPr/>
        </p:nvPicPr>
        <p:blipFill>
          <a:blip r:embed="rId4"/>
          <a:stretch/>
        </p:blipFill>
        <p:spPr>
          <a:xfrm>
            <a:off x="2253960" y="2680200"/>
            <a:ext cx="2089800" cy="16038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69440" y="2751840"/>
            <a:ext cx="6671880" cy="6440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 </a:t>
            </a:r>
            <a:r>
              <a:rPr b="0" lang="en-US" sz="3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Networking Today</a:t>
            </a:r>
            <a:endParaRPr b="0" lang="en-US" sz="3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09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Common Types of Networks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LANs and WANs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/>
          </p:nvPr>
        </p:nvSpPr>
        <p:spPr>
          <a:xfrm>
            <a:off x="129960" y="727920"/>
            <a:ext cx="3994920" cy="37018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infrastructures vary greatly in terms of: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Size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of the area covered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Number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of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users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connected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Number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types of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services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available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of responsibility</a:t>
            </a:r>
            <a:endParaRPr b="0" lang="en-US" sz="1600" spc="-1" strike="noStrike">
              <a:latin typeface="Arial"/>
            </a:endParaRPr>
          </a:p>
          <a:p>
            <a:pPr marL="142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142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Two most common types of networks: 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Local Area Network (LAN) 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Wide Area Network (WAN).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15" name="Picture 1" descr=""/>
          <p:cNvPicPr/>
          <p:nvPr/>
        </p:nvPicPr>
        <p:blipFill>
          <a:blip r:embed="rId1"/>
          <a:stretch/>
        </p:blipFill>
        <p:spPr>
          <a:xfrm>
            <a:off x="4125600" y="751320"/>
            <a:ext cx="4884120" cy="36007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Common Types of Networks 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LANs and WANs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284040" y="797760"/>
            <a:ext cx="4061160" cy="559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LAN is a network infrastructure that spans a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small geographical area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18" name="Picture 4" descr=""/>
          <p:cNvPicPr/>
          <p:nvPr/>
        </p:nvPicPr>
        <p:blipFill>
          <a:blip r:embed="rId1"/>
          <a:stretch/>
        </p:blipFill>
        <p:spPr>
          <a:xfrm>
            <a:off x="396720" y="1357560"/>
            <a:ext cx="2555640" cy="1343520"/>
          </a:xfrm>
          <a:prstGeom prst="rect">
            <a:avLst/>
          </a:prstGeom>
          <a:ln w="0">
            <a:noFill/>
          </a:ln>
        </p:spPr>
      </p:pic>
      <p:sp>
        <p:nvSpPr>
          <p:cNvPr id="519" name="Rectangle 1"/>
          <p:cNvSpPr/>
          <p:nvPr/>
        </p:nvSpPr>
        <p:spPr>
          <a:xfrm>
            <a:off x="4798080" y="743040"/>
            <a:ext cx="42314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WAN is a network infrastructure that spans a 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wide geographical area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20" name="Picture 5" descr=""/>
          <p:cNvPicPr/>
          <p:nvPr/>
        </p:nvPicPr>
        <p:blipFill>
          <a:blip r:embed="rId2"/>
          <a:stretch/>
        </p:blipFill>
        <p:spPr>
          <a:xfrm>
            <a:off x="4818240" y="1366560"/>
            <a:ext cx="3499920" cy="14122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521" name="Table 2"/>
          <p:cNvGraphicFramePr/>
          <p:nvPr/>
        </p:nvGraphicFramePr>
        <p:xfrm>
          <a:off x="396720" y="2779560"/>
          <a:ext cx="8384760" cy="1698120"/>
        </p:xfrm>
        <a:graphic>
          <a:graphicData uri="http://schemas.openxmlformats.org/drawingml/2006/table">
            <a:tbl>
              <a:tblPr/>
              <a:tblGrid>
                <a:gridCol w="4012200"/>
                <a:gridCol w="4372920"/>
              </a:tblGrid>
              <a:tr h="331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LAN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WAN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331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Interconnect end devices in a limited area.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Interconnect LANs over wide geographical areas.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Administered by a single organization or individual.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Typically administered by one or more service providers.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518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Provide high-speed bandwidth to internal devices.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Typically provide slower speed links between LANs.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</a:tbl>
          </a:graphicData>
        </a:graphic>
      </p:graphicFrame>
    </p:spTree>
  </p:cSld>
  <p:transition spd="slow">
    <p:wipe dir="l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Common Types of Networks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Internet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143280" y="765360"/>
            <a:ext cx="4169520" cy="4302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is a worldwide collection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of interconnected LANs and WANs. </a:t>
            </a:r>
            <a:endParaRPr b="0" lang="en-US" sz="14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LANs are connected to each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other using WANs.</a:t>
            </a:r>
            <a:endParaRPr b="0" lang="en-US" sz="14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WANs may use copper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wires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fiber optic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cables, and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wireless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transmissions.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internet is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 owned by any individual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 group. The following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groups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were developed to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help maintain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structure on the internet:</a:t>
            </a:r>
            <a:endParaRPr b="0" lang="en-US" sz="14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IETF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(Internet Engineering Task Force)</a:t>
            </a:r>
            <a:endParaRPr b="0" lang="en-US" sz="14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ICANN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(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Corporation for Assigned Names and Numbers )</a:t>
            </a:r>
            <a:endParaRPr b="0" lang="en-US" sz="12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IAB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(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Internet Architecture Board)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524" name="Picture 1" descr=""/>
          <p:cNvPicPr/>
          <p:nvPr/>
        </p:nvPicPr>
        <p:blipFill>
          <a:blip r:embed="rId1"/>
          <a:stretch/>
        </p:blipFill>
        <p:spPr>
          <a:xfrm>
            <a:off x="4180680" y="798840"/>
            <a:ext cx="4962600" cy="32389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Common Types of Networks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Intranets and Extranets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4648320" y="1109160"/>
            <a:ext cx="4066920" cy="3018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intranet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is a private collection of LANs and WANs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internal to an organization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that is meant to be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accessible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only to the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organizations members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 others with authorization.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 organization might use an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extranet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to provide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secure access to their network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individuals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who work for a different organization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that need access to their data on their network.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27" name="Picture 2" descr=""/>
          <p:cNvPicPr/>
          <p:nvPr/>
        </p:nvPicPr>
        <p:blipFill>
          <a:blip r:embed="rId1"/>
          <a:stretch/>
        </p:blipFill>
        <p:spPr>
          <a:xfrm>
            <a:off x="95040" y="865080"/>
            <a:ext cx="3790440" cy="37630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680" cy="180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Internet Connections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Internet Connections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Internet Access Technologies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/>
          </p:nvPr>
        </p:nvSpPr>
        <p:spPr>
          <a:xfrm>
            <a:off x="5169960" y="500400"/>
            <a:ext cx="3822120" cy="4265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are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many ways to connect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users and organizations to the internet: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Popular services for home users and small offices include broadband cable,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broadband digital subscriber line (DSL), wireless WANs, and mobile services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Organizations need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faster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connections to support IP phones, video conferencing and data center storage.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Business-class interconnections are usually provided by service providers (SP) and may include: 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business DSL, leased lines, and Metro Ethernet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31" name="Picture 2" descr=""/>
          <p:cNvPicPr/>
          <p:nvPr/>
        </p:nvPicPr>
        <p:blipFill>
          <a:blip r:embed="rId1"/>
          <a:stretch/>
        </p:blipFill>
        <p:spPr>
          <a:xfrm>
            <a:off x="102600" y="943560"/>
            <a:ext cx="5066640" cy="28663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>
              <a:lnSpc>
                <a:spcPct val="8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Internet Connections</a:t>
            </a:r>
            <a:br>
              <a:rPr sz="3200"/>
            </a:br>
            <a:r>
              <a:rPr b="0" lang="en-US" sz="32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Home and Small Office Internet Connections</a:t>
            </a:r>
            <a:endParaRPr b="0" lang="en-US" sz="3200" spc="-1" strike="noStrike">
              <a:latin typeface="Arial"/>
            </a:endParaRPr>
          </a:p>
        </p:txBody>
      </p:sp>
      <p:graphicFrame>
        <p:nvGraphicFramePr>
          <p:cNvPr id="533" name="Table 2"/>
          <p:cNvGraphicFramePr/>
          <p:nvPr/>
        </p:nvGraphicFramePr>
        <p:xfrm>
          <a:off x="4690440" y="798480"/>
          <a:ext cx="4276800" cy="3771360"/>
        </p:xfrm>
        <a:graphic>
          <a:graphicData uri="http://schemas.openxmlformats.org/drawingml/2006/table">
            <a:tbl>
              <a:tblPr/>
              <a:tblGrid>
                <a:gridCol w="1159560"/>
                <a:gridCol w="3117600"/>
              </a:tblGrid>
              <a:tr h="4914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Connection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833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Cable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high bandwidth, always on, internet </a:t>
                      </a: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offered by cable television </a:t>
                      </a: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service providers.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691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DSL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high bandwidth, always on, internet connection that runs over a </a:t>
                      </a: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telephone line.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5749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Cellular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uses a cell </a:t>
                      </a: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phone network </a:t>
                      </a: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to connect to the internet.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5349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Satellite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major benefit to </a:t>
                      </a: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rural areas </a:t>
                      </a: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without Internet Service Providers.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6454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Dial-up telephone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an inexpensive, </a:t>
                      </a: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low bandwidth </a:t>
                      </a: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option using a modem.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</a:tbl>
          </a:graphicData>
        </a:graphic>
      </p:graphicFrame>
      <p:pic>
        <p:nvPicPr>
          <p:cNvPr id="534" name="Picture 1" descr=""/>
          <p:cNvPicPr/>
          <p:nvPr/>
        </p:nvPicPr>
        <p:blipFill>
          <a:blip r:embed="rId1"/>
          <a:stretch/>
        </p:blipFill>
        <p:spPr>
          <a:xfrm>
            <a:off x="5400" y="798480"/>
            <a:ext cx="4683960" cy="30556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896220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Internet Connections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Businesses Internet Connections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87480" y="804960"/>
            <a:ext cx="4161600" cy="14612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Corporate business connections may require: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higher bandwidth 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dedicated connections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managed services 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37" name="Picture 1" descr=""/>
          <p:cNvPicPr/>
          <p:nvPr/>
        </p:nvPicPr>
        <p:blipFill>
          <a:blip r:embed="rId1"/>
          <a:stretch/>
        </p:blipFill>
        <p:spPr>
          <a:xfrm>
            <a:off x="281880" y="2354760"/>
            <a:ext cx="3967560" cy="24570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538" name="Table 5"/>
          <p:cNvGraphicFramePr/>
          <p:nvPr/>
        </p:nvGraphicFramePr>
        <p:xfrm>
          <a:off x="4690440" y="798480"/>
          <a:ext cx="4276800" cy="3981240"/>
        </p:xfrm>
        <a:graphic>
          <a:graphicData uri="http://schemas.openxmlformats.org/drawingml/2006/table">
            <a:tbl>
              <a:tblPr/>
              <a:tblGrid>
                <a:gridCol w="1159560"/>
                <a:gridCol w="3117600"/>
              </a:tblGrid>
              <a:tr h="6912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Type of Connection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Description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10670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Dedicated Leased Line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These are </a:t>
                      </a: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reserved circuits </a:t>
                      </a: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within the service provider’s network that connect distant offices with private voice and/or data networking.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675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Ethernet WAN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This </a:t>
                      </a: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extends LAN </a:t>
                      </a: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access technology into the WAN.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872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DSL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Business DSL is available in various formats including </a:t>
                      </a: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Symmetric Digital Subscriber Lines (SDSL).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675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Satellite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CA" sz="14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This can provide a connection when a wired solution is not available.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</a:tbl>
          </a:graphicData>
        </a:graphic>
      </p:graphicFrame>
    </p:spTree>
  </p:cSld>
  <p:transition spd="slow">
    <p:wipe dir="l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387072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Internet Connections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Converging Network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87480" y="1069200"/>
            <a:ext cx="3870720" cy="2619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Before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converged networks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an organization would have been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separately cabled for telephone, video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and data. Each of these networks would use different technologies to carry the signal. 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Each of these technologies would use a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different set of rules and standards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41" name="Picture 4" descr=""/>
          <p:cNvPicPr/>
          <p:nvPr/>
        </p:nvPicPr>
        <p:blipFill>
          <a:blip r:embed="rId1"/>
          <a:stretch/>
        </p:blipFill>
        <p:spPr>
          <a:xfrm>
            <a:off x="3958920" y="798840"/>
            <a:ext cx="4807440" cy="31593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48574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Internet Connections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Converging Network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223200" y="879480"/>
            <a:ext cx="3735000" cy="3081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Converged data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networks carry multiple services on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one link including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 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voice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video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Converged networks can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deliver data, voice, and video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over the same network infrastructure. The network infrastructure uses the same set of rules and standards.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44" name="Picture 3" descr=""/>
          <p:cNvPicPr/>
          <p:nvPr/>
        </p:nvPicPr>
        <p:blipFill>
          <a:blip r:embed="rId1"/>
          <a:stretch/>
        </p:blipFill>
        <p:spPr>
          <a:xfrm>
            <a:off x="3958920" y="875880"/>
            <a:ext cx="4976640" cy="30855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612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0" y="772560"/>
            <a:ext cx="8730720" cy="826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pc="-1" strike="noStrike">
                <a:solidFill>
                  <a:srgbClr val="58585b"/>
                </a:solidFill>
                <a:latin typeface="Arial"/>
                <a:ea typeface="Calibri"/>
              </a:rPr>
              <a:t>Topic and Structure of the Lesson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3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marL="89280">
              <a:lnSpc>
                <a:spcPct val="100000"/>
              </a:lnSpc>
              <a:spcBef>
                <a:spcPts val="45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 marL="89280">
              <a:lnSpc>
                <a:spcPct val="100000"/>
              </a:lnSpc>
              <a:spcBef>
                <a:spcPts val="45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graphicFrame>
        <p:nvGraphicFramePr>
          <p:cNvPr id="466" name="Table 1"/>
          <p:cNvGraphicFramePr/>
          <p:nvPr/>
        </p:nvGraphicFramePr>
        <p:xfrm>
          <a:off x="423360" y="1625760"/>
          <a:ext cx="8262720" cy="2828880"/>
        </p:xfrm>
        <a:graphic>
          <a:graphicData uri="http://schemas.openxmlformats.org/drawingml/2006/table">
            <a:tbl>
              <a:tblPr/>
              <a:tblGrid>
                <a:gridCol w="2917440"/>
                <a:gridCol w="5345640"/>
              </a:tblGrid>
              <a:tr h="22392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Topic Title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Topic Objective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</a:tr>
              <a:tr h="26352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Networks Affect our Lives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1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how networks affect our daily lives.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26352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Network Components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1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how host and network devices are used.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25452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Network Representations and Topologies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1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network representations and how they are used in network topologies.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24984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Common Types of Networks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1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Compare the characteristics of common types of networks.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26352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Internet Connections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1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how LANs and WANs interconnect to the internet.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28764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Reliable Networks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1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Describe the four basic requirements of a reliable network.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40644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Network Trends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1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how trends such as BYOD, online collaboration, video, and cloud computing are changing the way we interact.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  <a:tr h="28764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Network Security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1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Identify some basic security threats and solution for all networks.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8ea"/>
                    </a:solidFill>
                  </a:tcPr>
                </a:tc>
              </a:tr>
              <a:tr h="264600"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1" lang="en-US" sz="11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The IT Professional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004c69"/>
                    </a:solidFill>
                  </a:tcPr>
                </a:tc>
                <a:tc>
                  <a:txBody>
                    <a:bodyPr lIns="60120" rIns="60120" anchor="t">
                      <a:noAutofit/>
                    </a:bodyPr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b="0" lang="en-US" sz="1100" spc="-1" strike="noStrike">
                          <a:solidFill>
                            <a:srgbClr val="58585b"/>
                          </a:solidFill>
                          <a:latin typeface="Arial"/>
                        </a:rPr>
                        <a:t>Explain employment opportunities in the networking field.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t" marL="60120" marR="60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ccfd3"/>
                    </a:solidFill>
                  </a:tcPr>
                </a:tc>
              </a:tr>
            </a:tbl>
          </a:graphicData>
        </a:graphic>
      </p:graphicFrame>
    </p:spTree>
  </p:cSld>
  <p:transition spd="slow">
    <p:wipe dir="l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680" cy="180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 </a:t>
            </a:r>
            <a:r>
              <a:rPr b="0" lang="en-US" sz="40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Reliable Networks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Reliable Network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Architecture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4883400" y="414720"/>
            <a:ext cx="4191840" cy="40748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Architecture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refers to the technologies t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hat support the infrastructure that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moves data across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network.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are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 basic characteristics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that the underlying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architectures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need to address to meet user expectations: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Fault Tolerance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Scalability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Quality of Service (QoS)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Security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48" name="Picture 1" descr=""/>
          <p:cNvPicPr/>
          <p:nvPr/>
        </p:nvPicPr>
        <p:blipFill>
          <a:blip r:embed="rId1"/>
          <a:stretch/>
        </p:blipFill>
        <p:spPr>
          <a:xfrm>
            <a:off x="448560" y="824400"/>
            <a:ext cx="3771720" cy="37242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8874720" cy="656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Reliable Network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Fault Tolerance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/>
          </p:nvPr>
        </p:nvSpPr>
        <p:spPr>
          <a:xfrm>
            <a:off x="202680" y="698760"/>
            <a:ext cx="4173840" cy="40129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fault tolerant network limits the impact of a failure by limiting the number of affected devices.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Multiple paths are required for fault tolerance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Reliable networks provide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redundancy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by implementing a packet switched network: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Packet switching splits traffic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into packets that are routed over a network. 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Each packet could theoretically take a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different path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the destination.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is not possible with circuit-switched networks which establish dedicated circuits.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51" name="Picture 1" descr=""/>
          <p:cNvPicPr/>
          <p:nvPr/>
        </p:nvPicPr>
        <p:blipFill>
          <a:blip r:embed="rId1"/>
          <a:stretch/>
        </p:blipFill>
        <p:spPr>
          <a:xfrm>
            <a:off x="4308840" y="756000"/>
            <a:ext cx="4768560" cy="30787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Reliable Network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Scalability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/>
          </p:nvPr>
        </p:nvSpPr>
        <p:spPr>
          <a:xfrm>
            <a:off x="5432040" y="784080"/>
            <a:ext cx="3529080" cy="33840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CA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scalable network can expand quickly and easily </a:t>
            </a: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support new users and applications without impacting the performance of services to existing users.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designers follow accepted standards and protocols in order to make the networks scalable.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54" name="Picture 2" descr=""/>
          <p:cNvPicPr/>
          <p:nvPr/>
        </p:nvPicPr>
        <p:blipFill>
          <a:blip r:embed="rId1"/>
          <a:stretch/>
        </p:blipFill>
        <p:spPr>
          <a:xfrm>
            <a:off x="87480" y="984240"/>
            <a:ext cx="5233680" cy="36392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905580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Reliable Network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Quality of Service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87480" y="798840"/>
            <a:ext cx="3808440" cy="4146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Voice and live video transmissions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require higher expectations for those services being delivered.  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Have you ever watched a live video with constant breaks and pauses? This is caused when there is a higher demand for bandwidth than available – and QoS isn’t configured.</a:t>
            </a:r>
            <a:endParaRPr b="0" lang="en-US" sz="15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Quality of Service (QoS)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the primary mechanism used to ensure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reliable delivery of content for all users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</a:t>
            </a:r>
            <a:endParaRPr b="0" lang="en-US" sz="15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  <a:tabLst>
                <a:tab algn="l" pos="0"/>
              </a:tabLst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With a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QoS policy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in place, the router can more easily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manage the flow of data and voice traffic.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57" name="Picture 2" descr=""/>
          <p:cNvPicPr/>
          <p:nvPr/>
        </p:nvPicPr>
        <p:blipFill>
          <a:blip r:embed="rId1"/>
          <a:stretch/>
        </p:blipFill>
        <p:spPr>
          <a:xfrm>
            <a:off x="3896640" y="798840"/>
            <a:ext cx="5105520" cy="39085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52336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Reliable Network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Security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5164560" y="132480"/>
            <a:ext cx="3686400" cy="4594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are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main types of network security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that must be addressed:  </a:t>
            </a:r>
            <a:endParaRPr b="0" lang="en-US" sz="15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infrastructure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security</a:t>
            </a:r>
            <a:endParaRPr b="0" lang="en-US" sz="15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Physical security 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of network devices</a:t>
            </a:r>
            <a:endParaRPr b="0" lang="en-US" sz="14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Preventing unauthorized 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access to the devices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Information Security</a:t>
            </a:r>
            <a:endParaRPr b="0" lang="en-US" sz="15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Protection of the information or data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transmitted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over the network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Three goals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of network security:</a:t>
            </a:r>
            <a:endParaRPr b="0" lang="en-US" sz="15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Confidentiality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– only intended recipients can read the data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Integrity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– assurance that the data has </a:t>
            </a: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 be altered 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with during transmission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Availability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– assurance of timely and reliable access to data for authorized users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60" name="Picture 1" descr=""/>
          <p:cNvPicPr/>
          <p:nvPr/>
        </p:nvPicPr>
        <p:blipFill>
          <a:blip r:embed="rId1"/>
          <a:stretch/>
        </p:blipFill>
        <p:spPr>
          <a:xfrm>
            <a:off x="87480" y="988560"/>
            <a:ext cx="4974840" cy="36439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680" cy="180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Network Trends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Trends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Recent Trends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/>
          </p:nvPr>
        </p:nvSpPr>
        <p:spPr>
          <a:xfrm>
            <a:off x="5321880" y="555840"/>
            <a:ext cx="3529080" cy="3809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role of the network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must adjust and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continually transform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 order to be able to keep up with new technologies and end user devices as they constantly come to the market. 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Several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new networking trends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that effect organizations and consumers:</a:t>
            </a:r>
            <a:endParaRPr b="0" lang="en-US" sz="15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Bring Your Own Device (BYOD)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Online collaboration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Video communications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Cloud computing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64" name="Picture 2" descr=""/>
          <p:cNvPicPr/>
          <p:nvPr/>
        </p:nvPicPr>
        <p:blipFill>
          <a:blip r:embed="rId1"/>
          <a:stretch/>
        </p:blipFill>
        <p:spPr>
          <a:xfrm>
            <a:off x="87480" y="807480"/>
            <a:ext cx="5171400" cy="37234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52336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Trends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Bring Your Own Device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5321880" y="274320"/>
            <a:ext cx="3529080" cy="43149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Bring Your Own Device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(BYOD) allows users to use their own devices giving them more opportunities and greater flexibility. 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BYOD allows end users to have the freedom to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personal tools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access information and communicate using their:</a:t>
            </a:r>
            <a:endParaRPr b="0" lang="en-US" sz="15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Laptops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Netbooks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Tablets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Smartphones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E-readers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BYOD means any device, with any ownership, used anywhere.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67" name="Picture 1" descr=""/>
          <p:cNvPicPr/>
          <p:nvPr/>
        </p:nvPicPr>
        <p:blipFill>
          <a:blip r:embed="rId1"/>
          <a:stretch/>
        </p:blipFill>
        <p:spPr>
          <a:xfrm>
            <a:off x="207000" y="894240"/>
            <a:ext cx="5114160" cy="36950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461664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Trends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Online Collaboration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5357880" y="684720"/>
            <a:ext cx="3529080" cy="3753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Wingdings" charset="2"/>
              <a:buChar char=""/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Collaborate and work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with others over the network on joint projects.</a:t>
            </a:r>
            <a:endParaRPr b="0" lang="en-US" sz="15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Wingdings" charset="2"/>
              <a:buChar char=""/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Collaboration tools including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Cisco WebEx 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(shown in the figure) gives users a way to instantly connect and interact.</a:t>
            </a:r>
            <a:endParaRPr b="0" lang="en-US" sz="15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Wingdings" charset="2"/>
              <a:buChar char=""/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Collaboration is a very high priority for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businesses and in education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500" spc="-1" strike="noStrike">
              <a:latin typeface="Arial"/>
            </a:endParaRPr>
          </a:p>
          <a:p>
            <a:pPr marL="169920" indent="-16992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Wingdings" charset="2"/>
              <a:buChar char="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Cisco Webex Teams is a multifunctional collaboration tool.</a:t>
            </a:r>
            <a:endParaRPr b="0" lang="en-US" sz="15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send instant messages 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post images</a:t>
            </a:r>
            <a:endParaRPr b="0" lang="en-US" sz="14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post videos and links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70" name="Picture 1" descr=""/>
          <p:cNvPicPr/>
          <p:nvPr/>
        </p:nvPicPr>
        <p:blipFill>
          <a:blip r:embed="rId1"/>
          <a:stretch/>
        </p:blipFill>
        <p:spPr>
          <a:xfrm>
            <a:off x="274680" y="1202040"/>
            <a:ext cx="4835160" cy="27187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/>
          </p:nvPr>
        </p:nvSpPr>
        <p:spPr>
          <a:xfrm>
            <a:off x="190440" y="1272600"/>
            <a:ext cx="8295480" cy="3393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title"/>
          </p:nvPr>
        </p:nvSpPr>
        <p:spPr>
          <a:xfrm>
            <a:off x="221400" y="205920"/>
            <a:ext cx="5314320" cy="856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MY" sz="2250" spc="-1" strike="noStrike">
                <a:solidFill>
                  <a:srgbClr val="0070c0"/>
                </a:solidFill>
                <a:latin typeface="Montserrat"/>
              </a:rPr>
              <a:t>Contents &amp; Structure</a:t>
            </a:r>
            <a:endParaRPr b="0" lang="en-US" sz="2250" spc="-1" strike="noStrike">
              <a:latin typeface="Arial"/>
            </a:endParaRPr>
          </a:p>
        </p:txBody>
      </p:sp>
      <p:pic>
        <p:nvPicPr>
          <p:cNvPr id="469" name="Picture 5" descr=""/>
          <p:cNvPicPr/>
          <p:nvPr/>
        </p:nvPicPr>
        <p:blipFill>
          <a:blip r:embed="rId1"/>
          <a:srcRect l="0" t="0" r="0" b="6834"/>
          <a:stretch/>
        </p:blipFill>
        <p:spPr>
          <a:xfrm>
            <a:off x="0" y="0"/>
            <a:ext cx="9024840" cy="479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905580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Trends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Video Communication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313200" y="802800"/>
            <a:ext cx="7929000" cy="2481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Video calls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 made to anyone, regardless of where they are located.</a:t>
            </a:r>
            <a:endParaRPr b="0" lang="en-US" sz="18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Video conferencing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a powerful tool for communicating with others.</a:t>
            </a:r>
            <a:endParaRPr b="0" lang="en-US" sz="18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Video is becoming a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critical requirement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effective collaboration.</a:t>
            </a:r>
            <a:endParaRPr b="0" lang="en-US" sz="18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Cisco TelePresence powers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one way of working where everyone, everywhere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5082120" cy="989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Trends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Cloud Computing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87480" y="1031760"/>
            <a:ext cx="8861400" cy="3223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Cloud computing allows us to </a:t>
            </a: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store personal files or backup our data on servers over the internet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  </a:t>
            </a:r>
            <a:endParaRPr b="0" lang="en-US" sz="15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Applications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can also be accessed using the Cloud.</a:t>
            </a:r>
            <a:endParaRPr b="0" lang="en-US" sz="14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Allows </a:t>
            </a: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businesses to deliver to any device anywhere 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 the world.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Cloud computing is made possible by data centers.  </a:t>
            </a:r>
            <a:endParaRPr b="0" lang="en-US" sz="15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Smaller companies that can’t afford their own data centers</a:t>
            </a: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lease server and storage services from larger 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center organizations in the Cloud.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4752360" cy="10314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Trends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Cloud Computing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/>
          </p:nvPr>
        </p:nvSpPr>
        <p:spPr>
          <a:xfrm>
            <a:off x="152280" y="1081800"/>
            <a:ext cx="8850240" cy="3615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</a:t>
            </a:r>
            <a:r>
              <a:rPr b="0" lang="en-CA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types of Clouds:</a:t>
            </a:r>
            <a:endParaRPr b="0" lang="en-US" sz="15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Public Clouds</a:t>
            </a:r>
            <a:endParaRPr b="0" lang="en-US" sz="1600" spc="-1" strike="noStrike">
              <a:latin typeface="Arial"/>
            </a:endParaRPr>
          </a:p>
          <a:p>
            <a:pPr lvl="4" marL="574560" indent="-169920">
              <a:lnSpc>
                <a:spcPct val="95000"/>
              </a:lnSpc>
              <a:spcBef>
                <a:spcPts val="624"/>
              </a:spcBef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Available to the </a:t>
            </a:r>
            <a:r>
              <a:rPr b="1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general public </a:t>
            </a:r>
            <a:r>
              <a:rPr b="0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through a pay-per-use model or for free.</a:t>
            </a:r>
            <a:endParaRPr b="0" lang="en-US" sz="15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Private Clouds</a:t>
            </a:r>
            <a:endParaRPr b="0" lang="en-US" sz="1600" spc="-1" strike="noStrike">
              <a:latin typeface="Arial"/>
            </a:endParaRPr>
          </a:p>
          <a:p>
            <a:pPr lvl="4" marL="574560" indent="-169920">
              <a:lnSpc>
                <a:spcPct val="95000"/>
              </a:lnSpc>
              <a:spcBef>
                <a:spcPts val="624"/>
              </a:spcBef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Intended for </a:t>
            </a:r>
            <a:r>
              <a:rPr b="1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a specific organization </a:t>
            </a:r>
            <a:r>
              <a:rPr b="0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or entity such as the government.</a:t>
            </a:r>
            <a:endParaRPr b="0" lang="en-US" sz="15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Hybrid Clouds</a:t>
            </a:r>
            <a:endParaRPr b="0" lang="en-US" sz="1600" spc="-1" strike="noStrike">
              <a:latin typeface="Arial"/>
            </a:endParaRPr>
          </a:p>
          <a:p>
            <a:pPr lvl="4" marL="574560" indent="-169920">
              <a:lnSpc>
                <a:spcPct val="95000"/>
              </a:lnSpc>
              <a:spcBef>
                <a:spcPts val="624"/>
              </a:spcBef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Made up of two or more Cloud types – for example, </a:t>
            </a:r>
            <a:r>
              <a:rPr b="1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part custom and part public</a:t>
            </a:r>
            <a:r>
              <a:rPr b="0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.  </a:t>
            </a:r>
            <a:endParaRPr b="0" lang="en-US" sz="1500" spc="-1" strike="noStrike">
              <a:latin typeface="Arial"/>
            </a:endParaRPr>
          </a:p>
          <a:p>
            <a:pPr lvl="4" marL="574560" indent="-169920">
              <a:lnSpc>
                <a:spcPct val="95000"/>
              </a:lnSpc>
              <a:spcBef>
                <a:spcPts val="624"/>
              </a:spcBef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Each part remains a distinctive object but both are connected using the same architecture.</a:t>
            </a:r>
            <a:endParaRPr b="0" lang="en-US" sz="15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Custom Clouds</a:t>
            </a:r>
            <a:endParaRPr b="0" lang="en-US" sz="1600" spc="-1" strike="noStrike">
              <a:latin typeface="Arial"/>
            </a:endParaRPr>
          </a:p>
          <a:p>
            <a:pPr lvl="4" marL="574560" indent="-169920">
              <a:lnSpc>
                <a:spcPct val="95000"/>
              </a:lnSpc>
              <a:spcBef>
                <a:spcPts val="624"/>
              </a:spcBef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Built to </a:t>
            </a:r>
            <a:r>
              <a:rPr b="1" lang="en-US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meet the needs of a specific industry</a:t>
            </a:r>
            <a:r>
              <a:rPr b="0" lang="en-US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, such as healthcare or media. </a:t>
            </a:r>
            <a:endParaRPr b="0" lang="en-US" sz="1500" spc="-1" strike="noStrike">
              <a:latin typeface="Arial"/>
            </a:endParaRPr>
          </a:p>
          <a:p>
            <a:pPr lvl="4" marL="574560" indent="-169920">
              <a:lnSpc>
                <a:spcPct val="95000"/>
              </a:lnSpc>
              <a:spcBef>
                <a:spcPts val="624"/>
              </a:spcBef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500" spc="-1" strike="noStrike">
                <a:solidFill>
                  <a:srgbClr val="58585b"/>
                </a:solidFill>
                <a:latin typeface="Arial"/>
                <a:ea typeface="ＭＳ Ｐゴシック"/>
              </a:rPr>
              <a:t>Can be private or public.</a:t>
            </a:r>
            <a:endParaRPr b="0" lang="en-US" sz="15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262080"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Trends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Technology Trends in the Home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4986720" y="798840"/>
            <a:ext cx="3719520" cy="3239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Smart home technology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a growing trend that allows technology to be integrated into every-day appliances which allows them to interconnect with other devices.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Ovens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might know what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time to cook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meal for you by communicating with your calendar on what time you are scheduled to be home.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Smart home technology is currently being developed for all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rooms within a house.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579" name="Picture 1" descr=""/>
          <p:cNvPicPr/>
          <p:nvPr/>
        </p:nvPicPr>
        <p:blipFill>
          <a:blip r:embed="rId1"/>
          <a:stretch/>
        </p:blipFill>
        <p:spPr>
          <a:xfrm>
            <a:off x="87480" y="798840"/>
            <a:ext cx="4795560" cy="38512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Trends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Powerline Networking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/>
          </p:nvPr>
        </p:nvSpPr>
        <p:spPr>
          <a:xfrm>
            <a:off x="5442120" y="130680"/>
            <a:ext cx="3306960" cy="35236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Powerline networking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can allow devices to connect to a LAN where data network cables or wireless communications are not a viable option.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Using a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standard powerline adapter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, devices can connect to the LAN wherever there is an electrical outlet by sending data on certain frequencies.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Powerline networking is especially useful when wireless access points cannot reach all the devices in the home.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82" name="Picture 1" descr=""/>
          <p:cNvPicPr/>
          <p:nvPr/>
        </p:nvPicPr>
        <p:blipFill>
          <a:blip r:embed="rId1"/>
          <a:stretch/>
        </p:blipFill>
        <p:spPr>
          <a:xfrm>
            <a:off x="87480" y="798840"/>
            <a:ext cx="5353920" cy="2844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487476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Trends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Wireless Broadband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5227200" y="798840"/>
            <a:ext cx="3672720" cy="35283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 addition to DSL and cable, </a:t>
            </a:r>
            <a:r>
              <a:rPr b="1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wireless is another option</a:t>
            </a: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used to connect homes and small businesses to the internet.  </a:t>
            </a:r>
            <a:endParaRPr b="0" lang="en-US" sz="14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commonly found in rural environments, a </a:t>
            </a:r>
            <a:r>
              <a:rPr b="1" lang="en-CA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Wireless Internet Service Provider </a:t>
            </a: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(WISP) is an ISP that connects subscribers to designated </a:t>
            </a:r>
            <a:r>
              <a:rPr b="1" lang="en-CA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access points or hotspots.  </a:t>
            </a:r>
            <a:endParaRPr b="0" lang="en-US" sz="12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Wireless broadband </a:t>
            </a: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another solution for the home and small businesses.</a:t>
            </a:r>
            <a:endParaRPr b="0" lang="en-US" sz="1200" spc="-1" strike="noStrike">
              <a:latin typeface="Arial"/>
            </a:endParaRPr>
          </a:p>
          <a:p>
            <a:pPr lvl="3" marL="50328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Uses the same </a:t>
            </a:r>
            <a:r>
              <a:rPr b="1" lang="en-CA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cellular technology used by a smart phone.</a:t>
            </a:r>
            <a:endParaRPr b="0" lang="en-US" sz="1200" spc="-1" strike="noStrike">
              <a:latin typeface="Arial"/>
            </a:endParaRPr>
          </a:p>
          <a:p>
            <a:pPr lvl="3" marL="50328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 antenna is installed outside the house providing wireless or wired connectivity for devices in the home.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585" name="Picture 1" descr=""/>
          <p:cNvPicPr/>
          <p:nvPr/>
        </p:nvPicPr>
        <p:blipFill>
          <a:blip r:embed="rId1"/>
          <a:stretch/>
        </p:blipFill>
        <p:spPr>
          <a:xfrm>
            <a:off x="200520" y="798840"/>
            <a:ext cx="4761720" cy="356148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680" cy="180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Network Security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512244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Security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Security Threats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5286960" y="361440"/>
            <a:ext cx="3672720" cy="38106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security is an integral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part of networking regardless of the size of the network.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network security that is implemented must take into account the environment while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securing the data, but still allowing for quality of service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that is expected of the network.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Securing a network involves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many protocols, technologies, devices, tools,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and techniques in order to secure data and mitigate threats.</a:t>
            </a:r>
            <a:endParaRPr b="0" lang="en-US" sz="1600" spc="-1" strike="noStrike">
              <a:latin typeface="Arial"/>
            </a:endParaRPr>
          </a:p>
          <a:p>
            <a:pPr lvl="1" marL="358920" indent="-21600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Threat vectors might be external or internal.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89" name="Picture 1" descr=""/>
          <p:cNvPicPr/>
          <p:nvPr/>
        </p:nvPicPr>
        <p:blipFill>
          <a:blip r:embed="rId1"/>
          <a:stretch/>
        </p:blipFill>
        <p:spPr>
          <a:xfrm>
            <a:off x="346320" y="1322640"/>
            <a:ext cx="4863600" cy="29815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512244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Security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Security Threats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5210640" y="277920"/>
            <a:ext cx="3672720" cy="4344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External Threats: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Viruses, worms, and Trojan horses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Spyware and adware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Zero-day attacks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Threat Actor attacks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Denial of service attacks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interception and theft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Identity theft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5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Internal Threats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lost or stolen devices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accidental misuse by employees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malicious employees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92" name="Picture 1" descr=""/>
          <p:cNvPicPr/>
          <p:nvPr/>
        </p:nvPicPr>
        <p:blipFill>
          <a:blip r:embed="rId1"/>
          <a:stretch/>
        </p:blipFill>
        <p:spPr>
          <a:xfrm>
            <a:off x="346320" y="1322640"/>
            <a:ext cx="4863600" cy="29815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426060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Security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Security Solutions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0" y="917640"/>
            <a:ext cx="4409640" cy="31136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Security must be implemented in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multiple layers 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using more than one security solution.</a:t>
            </a:r>
            <a:endParaRPr b="0" lang="en-US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Network security components for home or small office network: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Antivirus and antispyware software should be installed on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end devices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Firewall</a:t>
            </a: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filtering used to block unauthorized access to the network.</a:t>
            </a:r>
            <a:endParaRPr b="0" lang="en-US" sz="1600" spc="-1" strike="noStrike">
              <a:latin typeface="Arial"/>
            </a:endParaRPr>
          </a:p>
          <a:p>
            <a:pPr marL="14292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595" name="Picture 2" descr=""/>
          <p:cNvPicPr/>
          <p:nvPr/>
        </p:nvPicPr>
        <p:blipFill>
          <a:blip r:embed="rId1"/>
          <a:stretch/>
        </p:blipFill>
        <p:spPr>
          <a:xfrm>
            <a:off x="87480" y="880920"/>
            <a:ext cx="4260600" cy="351396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364104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 Security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Security Solutions (Cont.)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4311360" y="1032840"/>
            <a:ext cx="4744080" cy="3166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Larger networks </a:t>
            </a: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have additional security requirements: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Dedicated firewall system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Access control lists (ACL) 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Intrusion prevention systems (IPS)</a:t>
            </a:r>
            <a:endParaRPr b="0" lang="en-US" sz="16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CA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Virtual private networks (VPN)</a:t>
            </a:r>
            <a:endParaRPr b="0" lang="en-US" sz="1600" spc="-1" strike="noStrike">
              <a:latin typeface="Arial"/>
            </a:endParaRPr>
          </a:p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study of network security starts with a clear understanding of the underlying switching and routing infrastructure.</a:t>
            </a:r>
            <a:endParaRPr b="0" lang="en-US" sz="16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598" name="Picture 2" descr=""/>
          <p:cNvPicPr/>
          <p:nvPr/>
        </p:nvPicPr>
        <p:blipFill>
          <a:blip r:embed="rId1"/>
          <a:stretch/>
        </p:blipFill>
        <p:spPr>
          <a:xfrm>
            <a:off x="87480" y="943560"/>
            <a:ext cx="4223160" cy="34830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8230680" cy="180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The IT Professional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5371200" cy="965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IT Professional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CCNA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5459400" y="366840"/>
            <a:ext cx="3683880" cy="42721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Cisco Certified Network Associate (CCNA) certification: </a:t>
            </a:r>
            <a:endParaRPr b="0" lang="en-US" sz="14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demonstrates that you have a knowledge of foundational technologies </a:t>
            </a:r>
            <a:endParaRPr b="0" lang="en-US" sz="12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ensures you stay relevant with skills needed for the adoption of next-generation technologies.</a:t>
            </a:r>
            <a:endParaRPr b="0" lang="en-US" sz="1200" spc="-1" strike="noStrike">
              <a:latin typeface="Arial"/>
            </a:endParaRPr>
          </a:p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new CCNA focus:</a:t>
            </a:r>
            <a:endParaRPr b="0" lang="en-US" sz="14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IP foundation and security topics</a:t>
            </a:r>
            <a:endParaRPr b="0" lang="en-US" sz="1200" spc="-1" strike="noStrike">
              <a:latin typeface="Arial"/>
            </a:endParaRPr>
          </a:p>
          <a:p>
            <a:pPr lvl="2" marL="431640" indent="-169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Wireless, virtualization, automation, and network programmability.</a:t>
            </a:r>
            <a:r>
              <a:rPr b="0" lang="en-CA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1200" spc="-1" strike="noStrike">
              <a:latin typeface="Arial"/>
            </a:endParaRPr>
          </a:p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New DevNet certifications at the associate, specialist and professional levels, to validate your software development skills.</a:t>
            </a:r>
            <a:endParaRPr b="0" lang="en-US" sz="1400" spc="-1" strike="noStrike">
              <a:latin typeface="Arial"/>
            </a:endParaRPr>
          </a:p>
          <a:p>
            <a:pPr marL="14292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Specialist certification validate your skills in line with your job role and interests.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02" name="Picture 1" descr=""/>
          <p:cNvPicPr/>
          <p:nvPr/>
        </p:nvPicPr>
        <p:blipFill>
          <a:blip r:embed="rId1"/>
          <a:stretch/>
        </p:blipFill>
        <p:spPr>
          <a:xfrm>
            <a:off x="87480" y="1278000"/>
            <a:ext cx="5371200" cy="244980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87480" y="41400"/>
            <a:ext cx="4555440" cy="925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The IT Professional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Networking Jobs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/>
          </p:nvPr>
        </p:nvSpPr>
        <p:spPr>
          <a:xfrm>
            <a:off x="4773600" y="1238040"/>
            <a:ext cx="4042440" cy="26254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 </a:t>
            </a:r>
            <a:r>
              <a:rPr b="0" lang="en-US" sz="1500" spc="-1" strike="noStrike" u="sng">
                <a:solidFill>
                  <a:srgbClr val="9ab1d0"/>
                </a:solidFill>
                <a:uFillTx/>
                <a:latin typeface="Arial"/>
                <a:ea typeface="ＭＳ Ｐゴシック"/>
                <a:hlinkClick r:id="rId1"/>
              </a:rPr>
              <a:t>www.netacad.com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you can click the Careers menu and then select Employment opportunities. </a:t>
            </a:r>
            <a:endParaRPr b="0" lang="en-US" sz="15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Find employment opportunities by using the Talent Bridge Matching Engine.</a:t>
            </a:r>
            <a:endParaRPr b="0" lang="en-US" sz="1600" spc="-1" strike="noStrike">
              <a:latin typeface="Arial"/>
            </a:endParaRPr>
          </a:p>
          <a:p>
            <a:pPr lvl="1" marL="358920" indent="-216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Search for jobs with Cisco, Cisco partners and distributors seeking Cisco Networking Academy students and alumni.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05" name="Picture 3" descr=""/>
          <p:cNvPicPr/>
          <p:nvPr/>
        </p:nvPicPr>
        <p:blipFill>
          <a:blip r:embed="rId2"/>
          <a:stretch/>
        </p:blipFill>
        <p:spPr>
          <a:xfrm>
            <a:off x="44280" y="1238040"/>
            <a:ext cx="4642200" cy="293652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1661040" y="1766520"/>
            <a:ext cx="5697720" cy="135108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Chapter Summary</a:t>
            </a:r>
            <a:r>
              <a:rPr b="1" lang="en-US" sz="45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           </a:t>
            </a:r>
            <a:br>
              <a:rPr sz="4500"/>
            </a:br>
            <a:endParaRPr b="0" lang="en-US" sz="45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221400" y="205920"/>
            <a:ext cx="7842240" cy="856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MY" sz="2250" spc="-1" strike="noStrike">
                <a:solidFill>
                  <a:srgbClr val="0070c0"/>
                </a:solidFill>
                <a:latin typeface="Montserrat"/>
              </a:rPr>
              <a:t>Summary / Recap of Main Points</a:t>
            </a:r>
            <a:endParaRPr b="0" lang="en-US" sz="2250" spc="-1" strike="noStrike">
              <a:latin typeface="Arial"/>
            </a:endParaRPr>
          </a:p>
        </p:txBody>
      </p:sp>
      <p:pic>
        <p:nvPicPr>
          <p:cNvPr id="608" name="Content Placeholder 8" descr=""/>
          <p:cNvPicPr/>
          <p:nvPr/>
        </p:nvPicPr>
        <p:blipFill>
          <a:blip r:embed="rId1"/>
          <a:srcRect l="0" t="0" r="0" b="6005"/>
          <a:stretch/>
        </p:blipFill>
        <p:spPr>
          <a:xfrm>
            <a:off x="0" y="67680"/>
            <a:ext cx="9143280" cy="476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2228040" y="1746360"/>
            <a:ext cx="4248000" cy="856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0070c0"/>
                </a:solidFill>
                <a:latin typeface="Montserrat"/>
              </a:rPr>
              <a:t>Q &amp; A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/>
          </p:nvPr>
        </p:nvSpPr>
        <p:spPr>
          <a:xfrm>
            <a:off x="221400" y="1151280"/>
            <a:ext cx="4275000" cy="47916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1" lang="en-MY" sz="1800" spc="-1" strike="noStrike">
                <a:solidFill>
                  <a:srgbClr val="0070c0"/>
                </a:solidFill>
                <a:latin typeface="PT Sans"/>
              </a:rPr>
              <a:t>In Class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/>
          </p:nvPr>
        </p:nvSpPr>
        <p:spPr>
          <a:xfrm>
            <a:off x="221400" y="1631160"/>
            <a:ext cx="4275000" cy="2962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t">
            <a:noAutofit/>
          </a:bodyPr>
          <a:p>
            <a:pPr marL="257040" indent="-257040">
              <a:lnSpc>
                <a:spcPct val="100000"/>
              </a:lnSpc>
              <a:spcBef>
                <a:spcPts val="360"/>
              </a:spcBef>
              <a:buClr>
                <a:srgbClr val="082f50"/>
              </a:buClr>
              <a:buFont typeface="Symbol"/>
              <a:buChar char=""/>
            </a:pPr>
            <a:r>
              <a:rPr b="0" lang="en-MY" sz="1800" spc="-1" strike="noStrike">
                <a:solidFill>
                  <a:srgbClr val="082f50"/>
                </a:solidFill>
                <a:latin typeface="PT Sans"/>
              </a:rPr>
              <a:t>IPv4 Addressing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title"/>
          </p:nvPr>
        </p:nvSpPr>
        <p:spPr>
          <a:xfrm>
            <a:off x="221400" y="205920"/>
            <a:ext cx="7842240" cy="856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MY" sz="2250" spc="-1" strike="noStrike">
                <a:solidFill>
                  <a:srgbClr val="0070c0"/>
                </a:solidFill>
                <a:latin typeface="Montserrat"/>
              </a:rPr>
              <a:t>What To Expect Next Week</a:t>
            </a:r>
            <a:endParaRPr b="0" lang="en-US" sz="22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wipe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7597440" cy="180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 </a:t>
            </a: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Networks Affect Our Lives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/>
          </p:nvPr>
        </p:nvSpPr>
        <p:spPr>
          <a:xfrm>
            <a:off x="62640" y="685800"/>
            <a:ext cx="8852400" cy="14695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Communication is almost as important to us as our reliance on air, water, food, and shelter. In today’s world, through the use of networks, we are connected like never before.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2" name="Rectangle 2"/>
          <p:cNvSpPr/>
          <p:nvPr/>
        </p:nvSpPr>
        <p:spPr>
          <a:xfrm>
            <a:off x="144000" y="63360"/>
            <a:ext cx="8999280" cy="7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Networking Today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Networks Connect Us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0" y="41400"/>
            <a:ext cx="9143280" cy="7567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Networking Today</a:t>
            </a:r>
            <a:br>
              <a:rPr sz="2400"/>
            </a:br>
            <a:r>
              <a:rPr b="0" lang="en-US" sz="2400" spc="-1" strike="noStrike">
                <a:solidFill>
                  <a:srgbClr val="367187"/>
                </a:solidFill>
                <a:latin typeface="Arial"/>
                <a:ea typeface="ＭＳ Ｐゴシック"/>
              </a:rPr>
              <a:t>No Boundaries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124560" y="906120"/>
            <a:ext cx="8852400" cy="116532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182880" tIns="45000" bIns="45000" anchor="t">
            <a:noAutofit/>
          </a:bodyPr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World without boundaries</a:t>
            </a:r>
            <a:endParaRPr b="0" lang="en-US" sz="15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Global communities</a:t>
            </a:r>
            <a:endParaRPr b="0" lang="en-US" sz="1500" spc="-1" strike="noStrike">
              <a:latin typeface="Arial"/>
            </a:endParaRPr>
          </a:p>
          <a:p>
            <a:pPr marL="169920" indent="-1699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58585b"/>
              </a:buClr>
              <a:buSzPct val="90000"/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Human network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75" name="Picture 2" descr=""/>
          <p:cNvPicPr/>
          <p:nvPr/>
        </p:nvPicPr>
        <p:blipFill>
          <a:blip r:embed="rId1"/>
          <a:stretch/>
        </p:blipFill>
        <p:spPr>
          <a:xfrm>
            <a:off x="1964160" y="1913400"/>
            <a:ext cx="6902640" cy="2944440"/>
          </a:xfrm>
          <a:prstGeom prst="rect">
            <a:avLst/>
          </a:prstGeom>
          <a:ln w="0">
            <a:noFill/>
          </a:ln>
        </p:spPr>
      </p:pic>
    </p:spTree>
  </p:cSld>
  <p:transition spd="slow">
    <p:wipe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16520" y="915480"/>
            <a:ext cx="7597440" cy="18018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5000" bIns="45000" anchor="b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 </a:t>
            </a:r>
            <a:r>
              <a:rPr b="0" lang="en-US" sz="4600" spc="-1" strike="noStrike">
                <a:solidFill>
                  <a:srgbClr val="afe8fb"/>
                </a:solidFill>
                <a:latin typeface="Arial"/>
                <a:ea typeface="ＭＳ Ｐゴシック"/>
              </a:rPr>
              <a:t>Network Components</a:t>
            </a:r>
            <a:endParaRPr b="0" lang="en-US" sz="4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16363</TotalTime>
  <Application>LibreOffice/7.3.7.2$Linux_X86_64 LibreOffice_project/30$Build-2</Application>
  <AppVersion>15.0000</AppVersion>
  <Company>Cisco Systems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2016-08-22T22:27:36Z</dcterms:created>
  <dc:creator>bvachon@cisco.com</dc:creator>
  <dc:description/>
  <dc:language>en-US</dc:language>
  <cp:lastModifiedBy/>
  <dcterms:modified xsi:type="dcterms:W3CDTF">2024-09-05T07:57:01Z</dcterms:modified>
  <cp:revision>871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F9A496F7-57D7-4028-9572-D40DFDF3715A</vt:lpwstr>
  </property>
  <property fmtid="{D5CDD505-2E9C-101B-9397-08002B2CF9AE}" pid="3" name="ArticulatePath">
    <vt:lpwstr>ITE7_Chp9_by_jg</vt:lpwstr>
  </property>
  <property fmtid="{D5CDD505-2E9C-101B-9397-08002B2CF9AE}" pid="4" name="Jive_LatestUserAccountName">
    <vt:lpwstr>alljohns</vt:lpwstr>
  </property>
  <property fmtid="{D5CDD505-2E9C-101B-9397-08002B2CF9AE}" pid="5" name="Jive_VersionGuid">
    <vt:lpwstr>fd96a0b3-f68d-4727-8e4f-2128d37ed30a</vt:lpwstr>
  </property>
  <property fmtid="{D5CDD505-2E9C-101B-9397-08002B2CF9AE}" pid="6" name="Notes">
    <vt:r8>52</vt:r8>
  </property>
  <property fmtid="{D5CDD505-2E9C-101B-9397-08002B2CF9AE}" pid="7" name="Offisync_ProviderInitializationData">
    <vt:lpwstr>https://cisco.jiveon.com</vt:lpwstr>
  </property>
  <property fmtid="{D5CDD505-2E9C-101B-9397-08002B2CF9AE}" pid="8" name="Offisync_ServerID">
    <vt:lpwstr>07841bbc-cd3c-4a76-827f-75a2226890f4</vt:lpwstr>
  </property>
  <property fmtid="{D5CDD505-2E9C-101B-9397-08002B2CF9AE}" pid="9" name="Offisync_UniqueId">
    <vt:lpwstr>1702406</vt:lpwstr>
  </property>
  <property fmtid="{D5CDD505-2E9C-101B-9397-08002B2CF9AE}" pid="10" name="Offisync_UpdateToken">
    <vt:lpwstr>1</vt:lpwstr>
  </property>
  <property fmtid="{D5CDD505-2E9C-101B-9397-08002B2CF9AE}" pid="11" name="PresentationFormat">
    <vt:lpwstr>On-screen Show (16:9)</vt:lpwstr>
  </property>
  <property fmtid="{D5CDD505-2E9C-101B-9397-08002B2CF9AE}" pid="12" name="Slides">
    <vt:r8>57</vt:r8>
  </property>
</Properties>
</file>